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2" r:id="rId3"/>
    <p:sldId id="269" r:id="rId4"/>
    <p:sldId id="273" r:id="rId5"/>
    <p:sldId id="259" r:id="rId6"/>
    <p:sldId id="264" r:id="rId7"/>
    <p:sldId id="271" r:id="rId8"/>
    <p:sldId id="260" r:id="rId9"/>
    <p:sldId id="258" r:id="rId10"/>
    <p:sldId id="276" r:id="rId11"/>
    <p:sldId id="265" r:id="rId12"/>
    <p:sldId id="267" r:id="rId13"/>
    <p:sldId id="275" r:id="rId14"/>
    <p:sldId id="274" r:id="rId15"/>
    <p:sldId id="257" r:id="rId16"/>
    <p:sldId id="263" r:id="rId17"/>
    <p:sldId id="261" r:id="rId18"/>
    <p:sldId id="262" r:id="rId19"/>
    <p:sldId id="266" r:id="rId20"/>
    <p:sldId id="256" r:id="rId21"/>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p:cViewPr varScale="1">
        <p:scale>
          <a:sx n="131" d="100"/>
          <a:sy n="131" d="100"/>
        </p:scale>
        <p:origin x="45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AE2BD9F-7793-B3B4-E6DD-355BA2085A48}"/>
              </a:ext>
            </a:extLst>
          </p:cNvPr>
          <p:cNvSpPr>
            <a:spLocks noGrp="1" noChangeArrowheads="1"/>
          </p:cNvSpPr>
          <p:nvPr>
            <p:ph type="hdr" sz="quarter"/>
          </p:nvPr>
        </p:nvSpPr>
        <p:spPr bwMode="auto">
          <a:xfrm>
            <a:off x="0" y="0"/>
            <a:ext cx="3067050" cy="468313"/>
          </a:xfrm>
          <a:prstGeom prst="rect">
            <a:avLst/>
          </a:prstGeom>
          <a:noFill/>
          <a:ln>
            <a:noFill/>
          </a:ln>
          <a:effectLst/>
        </p:spPr>
        <p:txBody>
          <a:bodyPr vert="horz" wrap="square" lIns="93936" tIns="46968" rIns="93936" bIns="46968" numCol="1" anchor="t" anchorCtr="0" compatLnSpc="1">
            <a:prstTxWarp prst="textNoShape">
              <a:avLst/>
            </a:prstTxWarp>
          </a:bodyPr>
          <a:lstStyle>
            <a:lvl1pPr defTabSz="939800"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4260F49D-FD5A-7E0A-DC62-646B789AD02E}"/>
              </a:ext>
            </a:extLst>
          </p:cNvPr>
          <p:cNvSpPr>
            <a:spLocks noGrp="1" noChangeArrowheads="1"/>
          </p:cNvSpPr>
          <p:nvPr>
            <p:ph type="dt" idx="1"/>
          </p:nvPr>
        </p:nvSpPr>
        <p:spPr bwMode="auto">
          <a:xfrm>
            <a:off x="4008438" y="0"/>
            <a:ext cx="3067050" cy="468313"/>
          </a:xfrm>
          <a:prstGeom prst="rect">
            <a:avLst/>
          </a:prstGeom>
          <a:noFill/>
          <a:ln>
            <a:noFill/>
          </a:ln>
          <a:effectLst/>
        </p:spPr>
        <p:txBody>
          <a:bodyPr vert="horz" wrap="square" lIns="93936" tIns="46968" rIns="93936" bIns="46968" numCol="1" anchor="t" anchorCtr="0" compatLnSpc="1">
            <a:prstTxWarp prst="textNoShape">
              <a:avLst/>
            </a:prstTxWarp>
          </a:bodyPr>
          <a:lstStyle>
            <a:lvl1pPr algn="r" defTabSz="939800"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113A4B55-71D5-9182-9A7D-60729BA48CDC}"/>
              </a:ext>
            </a:extLst>
          </p:cNvPr>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55E5B947-4EEC-C2D7-23EA-36BB38252898}"/>
              </a:ext>
            </a:extLst>
          </p:cNvPr>
          <p:cNvSpPr>
            <a:spLocks noGrp="1" noChangeArrowheads="1"/>
          </p:cNvSpPr>
          <p:nvPr>
            <p:ph type="body" sz="quarter" idx="3"/>
          </p:nvPr>
        </p:nvSpPr>
        <p:spPr bwMode="auto">
          <a:xfrm>
            <a:off x="708025" y="4448175"/>
            <a:ext cx="5661025" cy="4213225"/>
          </a:xfrm>
          <a:prstGeom prst="rect">
            <a:avLst/>
          </a:prstGeom>
          <a:noFill/>
          <a:ln>
            <a:noFill/>
          </a:ln>
          <a:effectLst/>
        </p:spPr>
        <p:txBody>
          <a:bodyPr vert="horz" wrap="square" lIns="93936" tIns="46968" rIns="93936" bIns="469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C8238B13-B243-8FAD-8243-82355230AD51}"/>
              </a:ext>
            </a:extLst>
          </p:cNvPr>
          <p:cNvSpPr>
            <a:spLocks noGrp="1" noChangeArrowheads="1"/>
          </p:cNvSpPr>
          <p:nvPr>
            <p:ph type="ftr" sz="quarter" idx="4"/>
          </p:nvPr>
        </p:nvSpPr>
        <p:spPr bwMode="auto">
          <a:xfrm>
            <a:off x="0" y="8893175"/>
            <a:ext cx="3067050" cy="468313"/>
          </a:xfrm>
          <a:prstGeom prst="rect">
            <a:avLst/>
          </a:prstGeom>
          <a:noFill/>
          <a:ln>
            <a:noFill/>
          </a:ln>
          <a:effectLst/>
        </p:spPr>
        <p:txBody>
          <a:bodyPr vert="horz" wrap="square" lIns="93936" tIns="46968" rIns="93936" bIns="46968" numCol="1" anchor="b" anchorCtr="0" compatLnSpc="1">
            <a:prstTxWarp prst="textNoShape">
              <a:avLst/>
            </a:prstTxWarp>
          </a:bodyPr>
          <a:lstStyle>
            <a:lvl1pPr defTabSz="939800"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2525D6D9-7D24-CA65-D50C-9C5F224D81EC}"/>
              </a:ext>
            </a:extLst>
          </p:cNvPr>
          <p:cNvSpPr>
            <a:spLocks noGrp="1" noChangeArrowheads="1"/>
          </p:cNvSpPr>
          <p:nvPr>
            <p:ph type="sldNum" sz="quarter" idx="5"/>
          </p:nvPr>
        </p:nvSpPr>
        <p:spPr bwMode="auto">
          <a:xfrm>
            <a:off x="4008438" y="8893175"/>
            <a:ext cx="3067050" cy="468313"/>
          </a:xfrm>
          <a:prstGeom prst="rect">
            <a:avLst/>
          </a:prstGeom>
          <a:noFill/>
          <a:ln>
            <a:noFill/>
          </a:ln>
          <a:effectLst/>
        </p:spPr>
        <p:txBody>
          <a:bodyPr vert="horz" wrap="square" lIns="93936" tIns="46968" rIns="93936" bIns="46968" numCol="1" anchor="b" anchorCtr="0" compatLnSpc="1">
            <a:prstTxWarp prst="textNoShape">
              <a:avLst/>
            </a:prstTxWarp>
          </a:bodyPr>
          <a:lstStyle>
            <a:lvl1pPr algn="r" defTabSz="939800" eaLnBrk="1" hangingPunct="1">
              <a:defRPr sz="1200"/>
            </a:lvl1pPr>
          </a:lstStyle>
          <a:p>
            <a:pPr>
              <a:defRPr/>
            </a:pPr>
            <a:fld id="{8D865517-8895-FA4D-8400-1E780F5D98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6E661BA-84CE-3A69-1B35-D36B8593AF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53519-F383-DF48-B229-6613177A681E}" type="slidenum">
              <a:rPr lang="en-US" altLang="en-US" smtClean="0"/>
              <a:pPr/>
              <a:t>6</a:t>
            </a:fld>
            <a:endParaRPr lang="en-US" altLang="en-US"/>
          </a:p>
        </p:txBody>
      </p:sp>
      <p:sp>
        <p:nvSpPr>
          <p:cNvPr id="9219" name="Slide Image Placeholder 1">
            <a:extLst>
              <a:ext uri="{FF2B5EF4-FFF2-40B4-BE49-F238E27FC236}">
                <a16:creationId xmlns:a16="http://schemas.microsoft.com/office/drawing/2014/main" id="{C185CE01-C2A2-4B3B-DA73-2F6A50E26C6F}"/>
              </a:ext>
            </a:extLst>
          </p:cNvPr>
          <p:cNvSpPr>
            <a:spLocks noGrp="1" noRot="1" noChangeAspect="1" noChangeArrowheads="1" noTextEdit="1"/>
          </p:cNvSpPr>
          <p:nvPr>
            <p:ph type="sldImg"/>
          </p:nvPr>
        </p:nvSpPr>
        <p:spPr>
          <a:xfrm>
            <a:off x="1431925" y="1169988"/>
            <a:ext cx="4214813" cy="3160712"/>
          </a:xfrm>
          <a:ln/>
        </p:spPr>
      </p:sp>
      <p:sp>
        <p:nvSpPr>
          <p:cNvPr id="9220" name="Notes Placeholder 2">
            <a:extLst>
              <a:ext uri="{FF2B5EF4-FFF2-40B4-BE49-F238E27FC236}">
                <a16:creationId xmlns:a16="http://schemas.microsoft.com/office/drawing/2014/main" id="{EA0777ED-7FCE-67B0-A5C8-73E30819DF3D}"/>
              </a:ext>
            </a:extLst>
          </p:cNvPr>
          <p:cNvSpPr>
            <a:spLocks noGrp="1" noChangeArrowheads="1"/>
          </p:cNvSpPr>
          <p:nvPr>
            <p:ph type="body" idx="1"/>
          </p:nvPr>
        </p:nvSpPr>
        <p:spPr>
          <a:xfrm>
            <a:off x="708025" y="4505325"/>
            <a:ext cx="5661025" cy="3687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9221" name="Slide Number Placeholder 3">
            <a:extLst>
              <a:ext uri="{FF2B5EF4-FFF2-40B4-BE49-F238E27FC236}">
                <a16:creationId xmlns:a16="http://schemas.microsoft.com/office/drawing/2014/main" id="{86176555-5411-B93E-0380-89FEE7303D84}"/>
              </a:ext>
            </a:extLst>
          </p:cNvPr>
          <p:cNvSpPr txBox="1">
            <a:spLocks noGrp="1"/>
          </p:cNvSpPr>
          <p:nvPr/>
        </p:nvSpPr>
        <p:spPr bwMode="auto">
          <a:xfrm>
            <a:off x="4008438" y="8893175"/>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defTabSz="939800">
              <a:defRPr>
                <a:solidFill>
                  <a:schemeClr val="tx1"/>
                </a:solidFill>
                <a:latin typeface="Arial" panose="020B0604020202020204" pitchFamily="34" charset="0"/>
                <a:cs typeface="Arial" panose="020B0604020202020204" pitchFamily="34" charset="0"/>
              </a:defRPr>
            </a:lvl1pPr>
            <a:lvl2pPr marL="763588" indent="-293688" defTabSz="939800">
              <a:defRPr>
                <a:solidFill>
                  <a:schemeClr val="tx1"/>
                </a:solidFill>
                <a:latin typeface="Arial" panose="020B0604020202020204" pitchFamily="34" charset="0"/>
                <a:cs typeface="Arial" panose="020B0604020202020204" pitchFamily="34" charset="0"/>
              </a:defRPr>
            </a:lvl2pPr>
            <a:lvl3pPr marL="1174750" indent="-234950" defTabSz="939800">
              <a:defRPr>
                <a:solidFill>
                  <a:schemeClr val="tx1"/>
                </a:solidFill>
                <a:latin typeface="Arial" panose="020B0604020202020204" pitchFamily="34" charset="0"/>
                <a:cs typeface="Arial" panose="020B0604020202020204" pitchFamily="34" charset="0"/>
              </a:defRPr>
            </a:lvl3pPr>
            <a:lvl4pPr marL="1644650" indent="-234950" defTabSz="939800">
              <a:defRPr>
                <a:solidFill>
                  <a:schemeClr val="tx1"/>
                </a:solidFill>
                <a:latin typeface="Arial" panose="020B0604020202020204" pitchFamily="34" charset="0"/>
                <a:cs typeface="Arial" panose="020B0604020202020204" pitchFamily="34" charset="0"/>
              </a:defRPr>
            </a:lvl4pPr>
            <a:lvl5pPr marL="2112963" indent="-234950" defTabSz="939800">
              <a:defRPr>
                <a:solidFill>
                  <a:schemeClr val="tx1"/>
                </a:solidFill>
                <a:latin typeface="Arial" panose="020B0604020202020204" pitchFamily="34" charset="0"/>
                <a:cs typeface="Arial" panose="020B0604020202020204" pitchFamily="34" charset="0"/>
              </a:defRPr>
            </a:lvl5pPr>
            <a:lvl6pPr marL="2570163" indent="-23495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363" indent="-23495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563" indent="-23495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1763" indent="-23495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EC0413A-B09B-1840-8739-4C3306B8404E}" type="slidenum">
              <a:rPr lang="en-US" altLang="en-US" sz="1200">
                <a:latin typeface="Calibri" panose="020F0502020204030204" pitchFamily="34" charset="0"/>
              </a:rPr>
              <a:pPr algn="r" eaLnBrk="1" hangingPunct="1"/>
              <a:t>6</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6263632-A243-2091-1E28-6AA4388415BB}"/>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68D8FCE-ACE1-733B-1BBA-89FC22FF8E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F1043EF6-FA48-B02E-5F65-D52B4B6F45E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7FC3BC-C325-FA4B-B3B2-BA1DB6B6F235}" type="slidenum">
              <a:rPr lang="en-US" altLang="en-US" smtClean="0"/>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252C080-E273-9EAE-9F80-2885904F66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1D99ADD-AF67-A8BF-F08F-5AC9D6C364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446B44-5C3B-3539-49B4-380F1F0B260D}"/>
              </a:ext>
            </a:extLst>
          </p:cNvPr>
          <p:cNvSpPr>
            <a:spLocks noGrp="1" noChangeArrowheads="1"/>
          </p:cNvSpPr>
          <p:nvPr>
            <p:ph type="sldNum" sz="quarter" idx="12"/>
          </p:nvPr>
        </p:nvSpPr>
        <p:spPr>
          <a:ln/>
        </p:spPr>
        <p:txBody>
          <a:bodyPr/>
          <a:lstStyle>
            <a:lvl1pPr>
              <a:defRPr/>
            </a:lvl1pPr>
          </a:lstStyle>
          <a:p>
            <a:pPr>
              <a:defRPr/>
            </a:pPr>
            <a:fld id="{6DE57AAE-1999-6F49-9DFA-5885433000CC}" type="slidenum">
              <a:rPr lang="en-US" altLang="en-US"/>
              <a:pPr>
                <a:defRPr/>
              </a:pPr>
              <a:t>‹#›</a:t>
            </a:fld>
            <a:endParaRPr lang="en-US" altLang="en-US"/>
          </a:p>
        </p:txBody>
      </p:sp>
    </p:spTree>
    <p:extLst>
      <p:ext uri="{BB962C8B-B14F-4D97-AF65-F5344CB8AC3E}">
        <p14:creationId xmlns:p14="http://schemas.microsoft.com/office/powerpoint/2010/main" val="337779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1CCB91-FEEC-3458-D266-2D7BB7EBAF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CE9C563-E399-16DA-2EA0-506D0F7F66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E0F0B56-74FC-7D82-4F3C-C0DE3382F553}"/>
              </a:ext>
            </a:extLst>
          </p:cNvPr>
          <p:cNvSpPr>
            <a:spLocks noGrp="1" noChangeArrowheads="1"/>
          </p:cNvSpPr>
          <p:nvPr>
            <p:ph type="sldNum" sz="quarter" idx="12"/>
          </p:nvPr>
        </p:nvSpPr>
        <p:spPr>
          <a:ln/>
        </p:spPr>
        <p:txBody>
          <a:bodyPr/>
          <a:lstStyle>
            <a:lvl1pPr>
              <a:defRPr/>
            </a:lvl1pPr>
          </a:lstStyle>
          <a:p>
            <a:pPr>
              <a:defRPr/>
            </a:pPr>
            <a:fld id="{10860EAA-3A65-1542-94E6-0F8765DE6C5F}" type="slidenum">
              <a:rPr lang="en-US" altLang="en-US"/>
              <a:pPr>
                <a:defRPr/>
              </a:pPr>
              <a:t>‹#›</a:t>
            </a:fld>
            <a:endParaRPr lang="en-US" altLang="en-US"/>
          </a:p>
        </p:txBody>
      </p:sp>
    </p:spTree>
    <p:extLst>
      <p:ext uri="{BB962C8B-B14F-4D97-AF65-F5344CB8AC3E}">
        <p14:creationId xmlns:p14="http://schemas.microsoft.com/office/powerpoint/2010/main" val="416558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8380CA-0025-0576-2E3A-2A058A50CC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A52F1C-2884-8F11-DC4C-75B3BED452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70BD13A-5046-94C1-F9BA-38ED4E288524}"/>
              </a:ext>
            </a:extLst>
          </p:cNvPr>
          <p:cNvSpPr>
            <a:spLocks noGrp="1" noChangeArrowheads="1"/>
          </p:cNvSpPr>
          <p:nvPr>
            <p:ph type="sldNum" sz="quarter" idx="12"/>
          </p:nvPr>
        </p:nvSpPr>
        <p:spPr>
          <a:ln/>
        </p:spPr>
        <p:txBody>
          <a:bodyPr/>
          <a:lstStyle>
            <a:lvl1pPr>
              <a:defRPr/>
            </a:lvl1pPr>
          </a:lstStyle>
          <a:p>
            <a:pPr>
              <a:defRPr/>
            </a:pPr>
            <a:fld id="{FA29835B-BA1F-CC42-89C7-4568E9F5EC08}" type="slidenum">
              <a:rPr lang="en-US" altLang="en-US"/>
              <a:pPr>
                <a:defRPr/>
              </a:pPr>
              <a:t>‹#›</a:t>
            </a:fld>
            <a:endParaRPr lang="en-US" altLang="en-US"/>
          </a:p>
        </p:txBody>
      </p:sp>
    </p:spTree>
    <p:extLst>
      <p:ext uri="{BB962C8B-B14F-4D97-AF65-F5344CB8AC3E}">
        <p14:creationId xmlns:p14="http://schemas.microsoft.com/office/powerpoint/2010/main" val="328609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B7118A-1FB2-E1AB-DBD2-549ABB45A6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A698849-673F-187E-1EA3-9262B3AA63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24BD3EA-8AAF-A4E0-5F1B-51556390D3D3}"/>
              </a:ext>
            </a:extLst>
          </p:cNvPr>
          <p:cNvSpPr>
            <a:spLocks noGrp="1" noChangeArrowheads="1"/>
          </p:cNvSpPr>
          <p:nvPr>
            <p:ph type="sldNum" sz="quarter" idx="12"/>
          </p:nvPr>
        </p:nvSpPr>
        <p:spPr>
          <a:ln/>
        </p:spPr>
        <p:txBody>
          <a:bodyPr/>
          <a:lstStyle>
            <a:lvl1pPr>
              <a:defRPr/>
            </a:lvl1pPr>
          </a:lstStyle>
          <a:p>
            <a:pPr>
              <a:defRPr/>
            </a:pPr>
            <a:fld id="{82C1F067-498A-1A44-A40F-AA171661E7A4}" type="slidenum">
              <a:rPr lang="en-US" altLang="en-US"/>
              <a:pPr>
                <a:defRPr/>
              </a:pPr>
              <a:t>‹#›</a:t>
            </a:fld>
            <a:endParaRPr lang="en-US" altLang="en-US"/>
          </a:p>
        </p:txBody>
      </p:sp>
    </p:spTree>
    <p:extLst>
      <p:ext uri="{BB962C8B-B14F-4D97-AF65-F5344CB8AC3E}">
        <p14:creationId xmlns:p14="http://schemas.microsoft.com/office/powerpoint/2010/main" val="366391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114B4E8E-238B-63D4-C0E5-CB41A8DB23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6033FB2-70DD-9FA8-93DD-48D0253E92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D57921A-BE6D-E2AE-A2EF-777E8205724B}"/>
              </a:ext>
            </a:extLst>
          </p:cNvPr>
          <p:cNvSpPr>
            <a:spLocks noGrp="1" noChangeArrowheads="1"/>
          </p:cNvSpPr>
          <p:nvPr>
            <p:ph type="sldNum" sz="quarter" idx="12"/>
          </p:nvPr>
        </p:nvSpPr>
        <p:spPr>
          <a:ln/>
        </p:spPr>
        <p:txBody>
          <a:bodyPr/>
          <a:lstStyle>
            <a:lvl1pPr>
              <a:defRPr/>
            </a:lvl1pPr>
          </a:lstStyle>
          <a:p>
            <a:pPr>
              <a:defRPr/>
            </a:pPr>
            <a:fld id="{F0DE324F-B957-8D43-A779-247650804DDD}" type="slidenum">
              <a:rPr lang="en-US" altLang="en-US"/>
              <a:pPr>
                <a:defRPr/>
              </a:pPr>
              <a:t>‹#›</a:t>
            </a:fld>
            <a:endParaRPr lang="en-US" altLang="en-US"/>
          </a:p>
        </p:txBody>
      </p:sp>
    </p:spTree>
    <p:extLst>
      <p:ext uri="{BB962C8B-B14F-4D97-AF65-F5344CB8AC3E}">
        <p14:creationId xmlns:p14="http://schemas.microsoft.com/office/powerpoint/2010/main" val="379917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EFD2A5-E353-5CDC-FB4D-9335D592AD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CB961AF-5860-B140-7A2D-D6E84AC2F8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46178C0-E106-45B1-2062-90E35BCD8E36}"/>
              </a:ext>
            </a:extLst>
          </p:cNvPr>
          <p:cNvSpPr>
            <a:spLocks noGrp="1" noChangeArrowheads="1"/>
          </p:cNvSpPr>
          <p:nvPr>
            <p:ph type="sldNum" sz="quarter" idx="12"/>
          </p:nvPr>
        </p:nvSpPr>
        <p:spPr>
          <a:ln/>
        </p:spPr>
        <p:txBody>
          <a:bodyPr/>
          <a:lstStyle>
            <a:lvl1pPr>
              <a:defRPr/>
            </a:lvl1pPr>
          </a:lstStyle>
          <a:p>
            <a:pPr>
              <a:defRPr/>
            </a:pPr>
            <a:fld id="{393398BA-A062-F247-A450-2242219BD33C}" type="slidenum">
              <a:rPr lang="en-US" altLang="en-US"/>
              <a:pPr>
                <a:defRPr/>
              </a:pPr>
              <a:t>‹#›</a:t>
            </a:fld>
            <a:endParaRPr lang="en-US" altLang="en-US"/>
          </a:p>
        </p:txBody>
      </p:sp>
    </p:spTree>
    <p:extLst>
      <p:ext uri="{BB962C8B-B14F-4D97-AF65-F5344CB8AC3E}">
        <p14:creationId xmlns:p14="http://schemas.microsoft.com/office/powerpoint/2010/main" val="96888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B7B978B-142E-DEBA-596C-A6C1178217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A10857D-593E-5F68-4C97-AC554A1EC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EEEDD85-B85B-217C-5EF7-727E837CED87}"/>
              </a:ext>
            </a:extLst>
          </p:cNvPr>
          <p:cNvSpPr>
            <a:spLocks noGrp="1" noChangeArrowheads="1"/>
          </p:cNvSpPr>
          <p:nvPr>
            <p:ph type="sldNum" sz="quarter" idx="12"/>
          </p:nvPr>
        </p:nvSpPr>
        <p:spPr>
          <a:ln/>
        </p:spPr>
        <p:txBody>
          <a:bodyPr/>
          <a:lstStyle>
            <a:lvl1pPr>
              <a:defRPr/>
            </a:lvl1pPr>
          </a:lstStyle>
          <a:p>
            <a:pPr>
              <a:defRPr/>
            </a:pPr>
            <a:fld id="{C834DE7F-9B60-B046-AB16-D6FD81232967}" type="slidenum">
              <a:rPr lang="en-US" altLang="en-US"/>
              <a:pPr>
                <a:defRPr/>
              </a:pPr>
              <a:t>‹#›</a:t>
            </a:fld>
            <a:endParaRPr lang="en-US" altLang="en-US"/>
          </a:p>
        </p:txBody>
      </p:sp>
    </p:spTree>
    <p:extLst>
      <p:ext uri="{BB962C8B-B14F-4D97-AF65-F5344CB8AC3E}">
        <p14:creationId xmlns:p14="http://schemas.microsoft.com/office/powerpoint/2010/main" val="10068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3B0818-5F6D-5D18-CDDC-31E42461E7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6E78C54-A410-0476-1336-40C4E6B903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A44EFF5-2B87-440C-F641-07295F0D5B1E}"/>
              </a:ext>
            </a:extLst>
          </p:cNvPr>
          <p:cNvSpPr>
            <a:spLocks noGrp="1" noChangeArrowheads="1"/>
          </p:cNvSpPr>
          <p:nvPr>
            <p:ph type="sldNum" sz="quarter" idx="12"/>
          </p:nvPr>
        </p:nvSpPr>
        <p:spPr>
          <a:ln/>
        </p:spPr>
        <p:txBody>
          <a:bodyPr/>
          <a:lstStyle>
            <a:lvl1pPr>
              <a:defRPr/>
            </a:lvl1pPr>
          </a:lstStyle>
          <a:p>
            <a:pPr>
              <a:defRPr/>
            </a:pPr>
            <a:fld id="{6FD351FD-7B5F-6B4F-8D03-056C406FD258}" type="slidenum">
              <a:rPr lang="en-US" altLang="en-US"/>
              <a:pPr>
                <a:defRPr/>
              </a:pPr>
              <a:t>‹#›</a:t>
            </a:fld>
            <a:endParaRPr lang="en-US" altLang="en-US"/>
          </a:p>
        </p:txBody>
      </p:sp>
    </p:spTree>
    <p:extLst>
      <p:ext uri="{BB962C8B-B14F-4D97-AF65-F5344CB8AC3E}">
        <p14:creationId xmlns:p14="http://schemas.microsoft.com/office/powerpoint/2010/main" val="108783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6FAF8A-E811-0B19-CD5A-62960E1D73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4DB6C5A-ED09-2722-5F29-48F5D6FC57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283C107-45EA-C2EE-43F1-76DAD413B98C}"/>
              </a:ext>
            </a:extLst>
          </p:cNvPr>
          <p:cNvSpPr>
            <a:spLocks noGrp="1" noChangeArrowheads="1"/>
          </p:cNvSpPr>
          <p:nvPr>
            <p:ph type="sldNum" sz="quarter" idx="12"/>
          </p:nvPr>
        </p:nvSpPr>
        <p:spPr>
          <a:ln/>
        </p:spPr>
        <p:txBody>
          <a:bodyPr/>
          <a:lstStyle>
            <a:lvl1pPr>
              <a:defRPr/>
            </a:lvl1pPr>
          </a:lstStyle>
          <a:p>
            <a:pPr>
              <a:defRPr/>
            </a:pPr>
            <a:fld id="{EF085CAB-F144-424D-9005-437071C2D29A}" type="slidenum">
              <a:rPr lang="en-US" altLang="en-US"/>
              <a:pPr>
                <a:defRPr/>
              </a:pPr>
              <a:t>‹#›</a:t>
            </a:fld>
            <a:endParaRPr lang="en-US" altLang="en-US"/>
          </a:p>
        </p:txBody>
      </p:sp>
    </p:spTree>
    <p:extLst>
      <p:ext uri="{BB962C8B-B14F-4D97-AF65-F5344CB8AC3E}">
        <p14:creationId xmlns:p14="http://schemas.microsoft.com/office/powerpoint/2010/main" val="292519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5B70178-150C-E5E1-6CC5-2327B1C0E7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E059C39-38AD-AB3D-01AC-A0E7C5B3E1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E3A4695-3AC0-5526-CCEB-157BE491A933}"/>
              </a:ext>
            </a:extLst>
          </p:cNvPr>
          <p:cNvSpPr>
            <a:spLocks noGrp="1" noChangeArrowheads="1"/>
          </p:cNvSpPr>
          <p:nvPr>
            <p:ph type="sldNum" sz="quarter" idx="12"/>
          </p:nvPr>
        </p:nvSpPr>
        <p:spPr>
          <a:ln/>
        </p:spPr>
        <p:txBody>
          <a:bodyPr/>
          <a:lstStyle>
            <a:lvl1pPr>
              <a:defRPr/>
            </a:lvl1pPr>
          </a:lstStyle>
          <a:p>
            <a:pPr>
              <a:defRPr/>
            </a:pPr>
            <a:fld id="{538376AC-8A2D-7449-BE9B-235C84A024C3}" type="slidenum">
              <a:rPr lang="en-US" altLang="en-US"/>
              <a:pPr>
                <a:defRPr/>
              </a:pPr>
              <a:t>‹#›</a:t>
            </a:fld>
            <a:endParaRPr lang="en-US" altLang="en-US"/>
          </a:p>
        </p:txBody>
      </p:sp>
    </p:spTree>
    <p:extLst>
      <p:ext uri="{BB962C8B-B14F-4D97-AF65-F5344CB8AC3E}">
        <p14:creationId xmlns:p14="http://schemas.microsoft.com/office/powerpoint/2010/main" val="2166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567A64C-A4B1-7237-A16A-7A88E1E65B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BC9441-3A88-2D27-9F94-D55ECBD1BF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4893EA1-B7DF-AB6A-92E9-9EDFD084162A}"/>
              </a:ext>
            </a:extLst>
          </p:cNvPr>
          <p:cNvSpPr>
            <a:spLocks noGrp="1" noChangeArrowheads="1"/>
          </p:cNvSpPr>
          <p:nvPr>
            <p:ph type="sldNum" sz="quarter" idx="12"/>
          </p:nvPr>
        </p:nvSpPr>
        <p:spPr>
          <a:ln/>
        </p:spPr>
        <p:txBody>
          <a:bodyPr/>
          <a:lstStyle>
            <a:lvl1pPr>
              <a:defRPr/>
            </a:lvl1pPr>
          </a:lstStyle>
          <a:p>
            <a:pPr>
              <a:defRPr/>
            </a:pPr>
            <a:fld id="{2B150DC5-3779-9847-9CD7-2C6B9E0985BF}" type="slidenum">
              <a:rPr lang="en-US" altLang="en-US"/>
              <a:pPr>
                <a:defRPr/>
              </a:pPr>
              <a:t>‹#›</a:t>
            </a:fld>
            <a:endParaRPr lang="en-US" altLang="en-US"/>
          </a:p>
        </p:txBody>
      </p:sp>
    </p:spTree>
    <p:extLst>
      <p:ext uri="{BB962C8B-B14F-4D97-AF65-F5344CB8AC3E}">
        <p14:creationId xmlns:p14="http://schemas.microsoft.com/office/powerpoint/2010/main" val="303467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A2B741-F7E9-E427-A59E-B8B12B2FCB8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1551A1-B743-B78C-2035-8E79952D075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84D833-DC8C-0887-5145-48880166E78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896E780F-8FD8-89A4-2C51-FEB8F4FAB24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575BAE41-66B0-9DF5-3686-0FEB64EE60A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2401539-69EB-B240-B849-C04AE4C7E5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thstt.com/" TargetMode="External"/><Relationship Id="rId3" Type="http://schemas.openxmlformats.org/officeDocument/2006/relationships/hyperlink" Target="http://www.outdoorfreedom.net/deep-east-texas-high-school-fishing.html" TargetMode="External"/><Relationship Id="rId7" Type="http://schemas.openxmlformats.org/officeDocument/2006/relationships/hyperlink" Target="http://faithanglernetwork.com/" TargetMode="External"/><Relationship Id="rId2" Type="http://schemas.openxmlformats.org/officeDocument/2006/relationships/hyperlink" Target="https://www.bassmaster.com/high-school-bass-fishing" TargetMode="External"/><Relationship Id="rId1" Type="http://schemas.openxmlformats.org/officeDocument/2006/relationships/slideLayout" Target="../slideLayouts/slideLayout2.xml"/><Relationship Id="rId6" Type="http://schemas.openxmlformats.org/officeDocument/2006/relationships/hyperlink" Target="https://www.flwfishing.com/tournaments/high-school" TargetMode="External"/><Relationship Id="rId5" Type="http://schemas.openxmlformats.org/officeDocument/2006/relationships/hyperlink" Target="http://www.setxhighschoolfishing.com/" TargetMode="External"/><Relationship Id="rId4" Type="http://schemas.openxmlformats.org/officeDocument/2006/relationships/hyperlink" Target="http://www.youthfishingleague.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asstournamentfind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lakeforkchamber.org/lakeforkopen.html" TargetMode="External"/><Relationship Id="rId5" Type="http://schemas.openxmlformats.org/officeDocument/2006/relationships/hyperlink" Target="http://www.outdoorfreedom.net/texas-fallen-heroes-championship.html" TargetMode="External"/><Relationship Id="rId4" Type="http://schemas.openxmlformats.org/officeDocument/2006/relationships/hyperlink" Target="http://www.youthfishingleague.com/jbyo2018.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exashighschoolbassass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pwd.elementlms.com/education/boater-ed/"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boatus.org/texas/"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www.boatus.org/texa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4">
            <a:extLst>
              <a:ext uri="{FF2B5EF4-FFF2-40B4-BE49-F238E27FC236}">
                <a16:creationId xmlns:a16="http://schemas.microsoft.com/office/drawing/2014/main" id="{F6B20BE4-BC8F-F53B-512E-C4AFB56E90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
            <a:ext cx="9144000" cy="67056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2769A6B-E48A-8E3F-120E-91D8ACE1471A}"/>
              </a:ext>
            </a:extLst>
          </p:cNvPr>
          <p:cNvSpPr>
            <a:spLocks noGrp="1" noChangeArrowheads="1"/>
          </p:cNvSpPr>
          <p:nvPr>
            <p:ph type="title"/>
          </p:nvPr>
        </p:nvSpPr>
        <p:spPr/>
        <p:txBody>
          <a:bodyPr/>
          <a:lstStyle/>
          <a:p>
            <a:r>
              <a:rPr lang="en-US" altLang="en-US" b="1">
                <a:solidFill>
                  <a:srgbClr val="0070C0"/>
                </a:solidFill>
                <a:latin typeface="Calibri" panose="020F0502020204030204" pitchFamily="34" charset="0"/>
                <a:cs typeface="Calibri" panose="020F0502020204030204" pitchFamily="34" charset="0"/>
              </a:rPr>
              <a:t>Team Captains</a:t>
            </a:r>
          </a:p>
        </p:txBody>
      </p:sp>
      <p:sp>
        <p:nvSpPr>
          <p:cNvPr id="13315" name="Content Placeholder 2">
            <a:extLst>
              <a:ext uri="{FF2B5EF4-FFF2-40B4-BE49-F238E27FC236}">
                <a16:creationId xmlns:a16="http://schemas.microsoft.com/office/drawing/2014/main" id="{CB06D80E-5B56-C860-74E8-BE55D644E1A1}"/>
              </a:ext>
            </a:extLst>
          </p:cNvPr>
          <p:cNvSpPr>
            <a:spLocks noGrp="1" noChangeArrowheads="1"/>
          </p:cNvSpPr>
          <p:nvPr>
            <p:ph idx="1"/>
          </p:nvPr>
        </p:nvSpPr>
        <p:spPr/>
        <p:txBody>
          <a:bodyPr/>
          <a:lstStyle/>
          <a:p>
            <a:r>
              <a:rPr lang="en-US" altLang="en-US" sz="2400"/>
              <a:t>Ryan Clarke – Overall Team Captain</a:t>
            </a:r>
          </a:p>
          <a:p>
            <a:r>
              <a:rPr lang="en-US" altLang="en-US" sz="2400"/>
              <a:t>Ethan Mitchell</a:t>
            </a:r>
          </a:p>
          <a:p>
            <a:r>
              <a:rPr lang="en-US" altLang="en-US" sz="2400"/>
              <a:t>Aidan Casey</a:t>
            </a:r>
          </a:p>
          <a:p>
            <a:r>
              <a:rPr lang="en-US" altLang="en-US" sz="2400"/>
              <a:t>Cole Sanders</a:t>
            </a:r>
          </a:p>
          <a:p>
            <a:r>
              <a:rPr lang="en-US" altLang="en-US" sz="2400"/>
              <a:t>Ty Collura</a:t>
            </a:r>
          </a:p>
          <a:p>
            <a:r>
              <a:rPr lang="en-US" altLang="en-US" sz="2400"/>
              <a:t>Aidan Martinez</a:t>
            </a:r>
          </a:p>
          <a:p>
            <a:r>
              <a:rPr lang="en-US" altLang="en-US" sz="2400"/>
              <a:t>Rebecca Comeaux</a:t>
            </a:r>
          </a:p>
          <a:p>
            <a:r>
              <a:rPr lang="en-US" altLang="en-US" sz="2400"/>
              <a:t>Athen Hart</a:t>
            </a:r>
          </a:p>
          <a:p>
            <a:endParaRPr lang="en-US" altLang="en-US"/>
          </a:p>
          <a:p>
            <a:endParaRPr lang="en-US" altLang="en-US"/>
          </a:p>
          <a:p>
            <a:endParaRPr lang="en-US" altLang="en-US"/>
          </a:p>
        </p:txBody>
      </p:sp>
      <p:pic>
        <p:nvPicPr>
          <p:cNvPr id="13316" name="Picture 1">
            <a:extLst>
              <a:ext uri="{FF2B5EF4-FFF2-40B4-BE49-F238E27FC236}">
                <a16:creationId xmlns:a16="http://schemas.microsoft.com/office/drawing/2014/main" id="{111AAC4F-D282-E3FD-6849-B69F32D8E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343400"/>
            <a:ext cx="2043113"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9BB12C4-E30A-C194-3B53-87EB9FA54221}"/>
              </a:ext>
            </a:extLst>
          </p:cNvPr>
          <p:cNvSpPr>
            <a:spLocks noGrp="1" noChangeArrowheads="1"/>
          </p:cNvSpPr>
          <p:nvPr>
            <p:ph type="title"/>
          </p:nvPr>
        </p:nvSpPr>
        <p:spPr/>
        <p:txBody>
          <a:bodyPr/>
          <a:lstStyle/>
          <a:p>
            <a:pPr eaLnBrk="1" hangingPunct="1"/>
            <a:r>
              <a:rPr lang="en-US" altLang="en-US" sz="4000" b="1">
                <a:solidFill>
                  <a:srgbClr val="0070C0"/>
                </a:solidFill>
                <a:latin typeface="Calibri" panose="020F0502020204030204" pitchFamily="34" charset="0"/>
                <a:cs typeface="Calibri" panose="020F0502020204030204" pitchFamily="34" charset="0"/>
              </a:rPr>
              <a:t>THSBA Bayou Division</a:t>
            </a:r>
            <a:br>
              <a:rPr lang="en-US" altLang="en-US" sz="4000" b="1">
                <a:solidFill>
                  <a:srgbClr val="0070C0"/>
                </a:solidFill>
                <a:latin typeface="Calibri" panose="020F0502020204030204" pitchFamily="34" charset="0"/>
                <a:cs typeface="Calibri" panose="020F0502020204030204" pitchFamily="34" charset="0"/>
              </a:rPr>
            </a:br>
            <a:r>
              <a:rPr lang="en-US" altLang="en-US" sz="4000" b="1">
                <a:solidFill>
                  <a:srgbClr val="0070C0"/>
                </a:solidFill>
                <a:latin typeface="Calibri" panose="020F0502020204030204" pitchFamily="34" charset="0"/>
                <a:cs typeface="Calibri" panose="020F0502020204030204" pitchFamily="34" charset="0"/>
              </a:rPr>
              <a:t>Dates for 2021-22</a:t>
            </a:r>
          </a:p>
        </p:txBody>
      </p:sp>
      <p:sp>
        <p:nvSpPr>
          <p:cNvPr id="14339" name="Rectangle 3">
            <a:extLst>
              <a:ext uri="{FF2B5EF4-FFF2-40B4-BE49-F238E27FC236}">
                <a16:creationId xmlns:a16="http://schemas.microsoft.com/office/drawing/2014/main" id="{43E245AD-DCFE-8410-E575-C89A77C6FCC7}"/>
              </a:ext>
            </a:extLst>
          </p:cNvPr>
          <p:cNvSpPr>
            <a:spLocks noGrp="1" noChangeArrowheads="1"/>
          </p:cNvSpPr>
          <p:nvPr>
            <p:ph type="body" idx="1"/>
          </p:nvPr>
        </p:nvSpPr>
        <p:spPr/>
        <p:txBody>
          <a:bodyPr/>
          <a:lstStyle/>
          <a:p>
            <a:pPr eaLnBrk="1" hangingPunct="1">
              <a:buFontTx/>
              <a:buNone/>
            </a:pPr>
            <a:br>
              <a:rPr lang="en-US" altLang="en-US" b="1"/>
            </a:br>
            <a:r>
              <a:rPr lang="en-US" altLang="en-US" sz="2800">
                <a:latin typeface="Calibri" panose="020F0502020204030204" pitchFamily="34" charset="0"/>
                <a:cs typeface="Calibri" panose="020F0502020204030204" pitchFamily="34" charset="0"/>
              </a:rPr>
              <a:t>9.17.22 – Conroe</a:t>
            </a:r>
            <a:br>
              <a:rPr lang="en-US" altLang="en-US" sz="2800">
                <a:latin typeface="Calibri" panose="020F0502020204030204" pitchFamily="34" charset="0"/>
                <a:cs typeface="Calibri" panose="020F0502020204030204" pitchFamily="34" charset="0"/>
              </a:rPr>
            </a:br>
            <a:r>
              <a:rPr lang="en-US" altLang="en-US" sz="2800">
                <a:latin typeface="Calibri" panose="020F0502020204030204" pitchFamily="34" charset="0"/>
                <a:cs typeface="Calibri" panose="020F0502020204030204" pitchFamily="34" charset="0"/>
              </a:rPr>
              <a:t>10.15.22 – Livingston</a:t>
            </a:r>
            <a:br>
              <a:rPr lang="en-US" altLang="en-US" sz="2800">
                <a:latin typeface="Calibri" panose="020F0502020204030204" pitchFamily="34" charset="0"/>
                <a:cs typeface="Calibri" panose="020F0502020204030204" pitchFamily="34" charset="0"/>
              </a:rPr>
            </a:br>
            <a:r>
              <a:rPr lang="en-US" altLang="en-US" sz="2800">
                <a:latin typeface="Calibri" panose="020F0502020204030204" pitchFamily="34" charset="0"/>
                <a:cs typeface="Calibri" panose="020F0502020204030204" pitchFamily="34" charset="0"/>
              </a:rPr>
              <a:t>11.12.22 – Somerville</a:t>
            </a:r>
            <a:br>
              <a:rPr lang="en-US" altLang="en-US" sz="2800">
                <a:latin typeface="Calibri" panose="020F0502020204030204" pitchFamily="34" charset="0"/>
                <a:cs typeface="Calibri" panose="020F0502020204030204" pitchFamily="34" charset="0"/>
              </a:rPr>
            </a:br>
            <a:r>
              <a:rPr lang="en-US" altLang="en-US" sz="2800">
                <a:latin typeface="Calibri" panose="020F0502020204030204" pitchFamily="34" charset="0"/>
                <a:cs typeface="Calibri" panose="020F0502020204030204" pitchFamily="34" charset="0"/>
              </a:rPr>
              <a:t>02.11.23 	- Toledo Bend</a:t>
            </a:r>
            <a:br>
              <a:rPr lang="en-US" altLang="en-US" sz="2800">
                <a:latin typeface="Calibri" panose="020F0502020204030204" pitchFamily="34" charset="0"/>
                <a:cs typeface="Calibri" panose="020F0502020204030204" pitchFamily="34" charset="0"/>
              </a:rPr>
            </a:br>
            <a:r>
              <a:rPr lang="en-US" altLang="en-US" sz="2800">
                <a:latin typeface="Calibri" panose="020F0502020204030204" pitchFamily="34" charset="0"/>
                <a:cs typeface="Calibri" panose="020F0502020204030204" pitchFamily="34" charset="0"/>
              </a:rPr>
              <a:t>03.11.23	- Limestone</a:t>
            </a:r>
            <a:br>
              <a:rPr lang="en-US" altLang="en-US" sz="2800">
                <a:latin typeface="Calibri" panose="020F0502020204030204" pitchFamily="34" charset="0"/>
                <a:cs typeface="Calibri" panose="020F0502020204030204" pitchFamily="34" charset="0"/>
              </a:rPr>
            </a:br>
            <a:r>
              <a:rPr lang="en-US" altLang="en-US" sz="2800">
                <a:latin typeface="Calibri" panose="020F0502020204030204" pitchFamily="34" charset="0"/>
                <a:cs typeface="Calibri" panose="020F0502020204030204" pitchFamily="34" charset="0"/>
              </a:rPr>
              <a:t>04.15.23 	- Regional Tournament / Conroe</a:t>
            </a:r>
            <a:br>
              <a:rPr lang="en-US" altLang="en-US" sz="2800">
                <a:latin typeface="Calibri" panose="020F0502020204030204" pitchFamily="34" charset="0"/>
                <a:cs typeface="Calibri" panose="020F0502020204030204" pitchFamily="34" charset="0"/>
              </a:rPr>
            </a:br>
            <a:r>
              <a:rPr lang="en-US" altLang="en-US" sz="2800">
                <a:latin typeface="Calibri" panose="020F0502020204030204" pitchFamily="34" charset="0"/>
                <a:cs typeface="Calibri" panose="020F0502020204030204" pitchFamily="34" charset="0"/>
              </a:rPr>
              <a:t>05.20-21.23 - State Tournament / Sam Rayburn</a:t>
            </a:r>
          </a:p>
        </p:txBody>
      </p:sp>
      <p:pic>
        <p:nvPicPr>
          <p:cNvPr id="14340" name="Picture 1">
            <a:extLst>
              <a:ext uri="{FF2B5EF4-FFF2-40B4-BE49-F238E27FC236}">
                <a16:creationId xmlns:a16="http://schemas.microsoft.com/office/drawing/2014/main" id="{F6465BFA-3064-9226-D414-B240C6B542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05000"/>
            <a:ext cx="19002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786D761-ACCA-CE00-885D-2212D88CE0B8}"/>
              </a:ext>
            </a:extLst>
          </p:cNvPr>
          <p:cNvSpPr>
            <a:spLocks noGrp="1" noChangeArrowheads="1"/>
          </p:cNvSpPr>
          <p:nvPr>
            <p:ph type="title"/>
          </p:nvPr>
        </p:nvSpPr>
        <p:spPr/>
        <p:txBody>
          <a:bodyPr/>
          <a:lstStyle/>
          <a:p>
            <a:r>
              <a:rPr lang="en-US" altLang="en-US" b="1">
                <a:solidFill>
                  <a:srgbClr val="0070C0"/>
                </a:solidFill>
              </a:rPr>
              <a:t>Bass Club Board Members</a:t>
            </a:r>
          </a:p>
        </p:txBody>
      </p:sp>
      <p:pic>
        <p:nvPicPr>
          <p:cNvPr id="15363" name="Picture 6">
            <a:extLst>
              <a:ext uri="{FF2B5EF4-FFF2-40B4-BE49-F238E27FC236}">
                <a16:creationId xmlns:a16="http://schemas.microsoft.com/office/drawing/2014/main" id="{60079D59-C8DC-49B3-DC7E-4FFD0DCD89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725863"/>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a:extLst>
              <a:ext uri="{FF2B5EF4-FFF2-40B4-BE49-F238E27FC236}">
                <a16:creationId xmlns:a16="http://schemas.microsoft.com/office/drawing/2014/main" id="{EF9525C1-5AF8-AFCB-AD27-2C6ABADA62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25863"/>
            <a:ext cx="1790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ontent Placeholder 1">
            <a:extLst>
              <a:ext uri="{FF2B5EF4-FFF2-40B4-BE49-F238E27FC236}">
                <a16:creationId xmlns:a16="http://schemas.microsoft.com/office/drawing/2014/main" id="{39EC22D9-C1A2-5CC5-7E33-8D74095DB182}"/>
              </a:ext>
            </a:extLst>
          </p:cNvPr>
          <p:cNvSpPr>
            <a:spLocks noGrp="1" noChangeArrowheads="1"/>
          </p:cNvSpPr>
          <p:nvPr>
            <p:ph idx="1"/>
          </p:nvPr>
        </p:nvSpPr>
        <p:spPr>
          <a:xfrm>
            <a:off x="457200" y="1368425"/>
            <a:ext cx="8229600" cy="2286000"/>
          </a:xfrm>
        </p:spPr>
        <p:txBody>
          <a:bodyPr/>
          <a:lstStyle/>
          <a:p>
            <a:r>
              <a:rPr lang="en-US" altLang="en-US"/>
              <a:t>President – Gary Collura</a:t>
            </a:r>
          </a:p>
          <a:p>
            <a:r>
              <a:rPr lang="en-US" altLang="en-US"/>
              <a:t>Vice-President/Coach – Henry Burns</a:t>
            </a:r>
          </a:p>
          <a:p>
            <a:r>
              <a:rPr lang="en-US" altLang="en-US"/>
              <a:t>Secretary – Katy Clarke</a:t>
            </a:r>
          </a:p>
          <a:p>
            <a:r>
              <a:rPr lang="en-US" altLang="en-US"/>
              <a:t>Treasurer – Kimberly Roth</a:t>
            </a:r>
          </a:p>
        </p:txBody>
      </p:sp>
      <p:sp>
        <p:nvSpPr>
          <p:cNvPr id="15366" name="AutoShape 9">
            <a:extLst>
              <a:ext uri="{FF2B5EF4-FFF2-40B4-BE49-F238E27FC236}">
                <a16:creationId xmlns:a16="http://schemas.microsoft.com/office/drawing/2014/main" id="{28416210-92DB-F820-1098-2C5C637364A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pic>
        <p:nvPicPr>
          <p:cNvPr id="15367" name="Picture 3">
            <a:extLst>
              <a:ext uri="{FF2B5EF4-FFF2-40B4-BE49-F238E27FC236}">
                <a16:creationId xmlns:a16="http://schemas.microsoft.com/office/drawing/2014/main" id="{61420BDA-9C36-BB87-746E-61DDC52BA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25863"/>
            <a:ext cx="216217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EF0799C-6B63-D934-B0F1-DA1776C234FD}"/>
              </a:ext>
            </a:extLst>
          </p:cNvPr>
          <p:cNvSpPr>
            <a:spLocks noGrp="1" noChangeArrowheads="1"/>
          </p:cNvSpPr>
          <p:nvPr>
            <p:ph type="title"/>
          </p:nvPr>
        </p:nvSpPr>
        <p:spPr/>
        <p:txBody>
          <a:bodyPr/>
          <a:lstStyle/>
          <a:p>
            <a:r>
              <a:rPr lang="en-US" altLang="en-US" b="1" dirty="0">
                <a:solidFill>
                  <a:srgbClr val="0070C0"/>
                </a:solidFill>
                <a:latin typeface="Calibri" panose="020F0502020204030204" pitchFamily="34" charset="0"/>
                <a:cs typeface="Calibri" panose="020F0502020204030204" pitchFamily="34" charset="0"/>
              </a:rPr>
              <a:t>Volunteer Opportunities</a:t>
            </a:r>
          </a:p>
        </p:txBody>
      </p:sp>
      <p:sp>
        <p:nvSpPr>
          <p:cNvPr id="2" name="TextBox 1">
            <a:extLst>
              <a:ext uri="{FF2B5EF4-FFF2-40B4-BE49-F238E27FC236}">
                <a16:creationId xmlns:a16="http://schemas.microsoft.com/office/drawing/2014/main" id="{08474361-367D-223F-5035-0C8D5182B760}"/>
              </a:ext>
            </a:extLst>
          </p:cNvPr>
          <p:cNvSpPr txBox="1"/>
          <p:nvPr/>
        </p:nvSpPr>
        <p:spPr>
          <a:xfrm>
            <a:off x="838200" y="2057400"/>
            <a:ext cx="6172200" cy="2308324"/>
          </a:xfrm>
          <a:prstGeom prst="rect">
            <a:avLst/>
          </a:prstGeom>
          <a:noFill/>
        </p:spPr>
        <p:txBody>
          <a:bodyPr wrap="square" rtlCol="0">
            <a:spAutoFit/>
          </a:bodyPr>
          <a:lstStyle/>
          <a:p>
            <a:r>
              <a:rPr lang="en-US" dirty="0"/>
              <a:t>We still need coordinators for:</a:t>
            </a:r>
          </a:p>
          <a:p>
            <a:r>
              <a:rPr lang="en-US" dirty="0"/>
              <a:t>Offshore Hospitality (arrange for food after tournaments)</a:t>
            </a:r>
          </a:p>
          <a:p>
            <a:r>
              <a:rPr lang="en-US" dirty="0"/>
              <a:t>Website</a:t>
            </a:r>
          </a:p>
          <a:p>
            <a:r>
              <a:rPr lang="en-US" dirty="0"/>
              <a:t>Red &amp; Green Parade</a:t>
            </a:r>
          </a:p>
          <a:p>
            <a:r>
              <a:rPr lang="en-US" dirty="0"/>
              <a:t>Offshore Team Photography</a:t>
            </a:r>
          </a:p>
          <a:p>
            <a:r>
              <a:rPr lang="en-US" dirty="0"/>
              <a:t>Inshore Team Photography</a:t>
            </a:r>
          </a:p>
          <a:p>
            <a:r>
              <a:rPr lang="en-US" dirty="0"/>
              <a:t>Yearbook Submissions</a:t>
            </a:r>
          </a:p>
          <a:p>
            <a:r>
              <a:rPr lang="en-US" dirty="0"/>
              <a:t>Orientation, </a:t>
            </a:r>
            <a:r>
              <a:rPr lang="en-US" dirty="0" err="1"/>
              <a:t>McC</a:t>
            </a:r>
            <a:r>
              <a:rPr lang="en-US" dirty="0"/>
              <a:t> &amp; TWHS</a:t>
            </a:r>
          </a:p>
        </p:txBody>
      </p:sp>
      <p:sp>
        <p:nvSpPr>
          <p:cNvPr id="3" name="Content Placeholder 2">
            <a:extLst>
              <a:ext uri="{FF2B5EF4-FFF2-40B4-BE49-F238E27FC236}">
                <a16:creationId xmlns:a16="http://schemas.microsoft.com/office/drawing/2014/main" id="{9906254D-5867-A397-8102-D6E52656322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37EEC4-7F63-4645-49D8-740911D71180}"/>
              </a:ext>
            </a:extLst>
          </p:cNvPr>
          <p:cNvSpPr>
            <a:spLocks noGrp="1" noChangeArrowheads="1"/>
          </p:cNvSpPr>
          <p:nvPr>
            <p:ph type="ctrTitle"/>
          </p:nvPr>
        </p:nvSpPr>
        <p:spPr>
          <a:xfrm>
            <a:off x="609600" y="381000"/>
            <a:ext cx="7772400" cy="1470025"/>
          </a:xfrm>
        </p:spPr>
        <p:txBody>
          <a:bodyPr anchor="ctr"/>
          <a:lstStyle/>
          <a:p>
            <a:pPr eaLnBrk="1" hangingPunct="1"/>
            <a:r>
              <a:rPr lang="en-US" altLang="en-US" sz="4000" b="1">
                <a:solidFill>
                  <a:srgbClr val="008000"/>
                </a:solidFill>
                <a:latin typeface="Calibri" panose="020F0502020204030204" pitchFamily="34" charset="0"/>
                <a:cs typeface="Calibri" panose="020F0502020204030204" pitchFamily="34" charset="0"/>
              </a:rPr>
              <a:t>The Woodlands High School</a:t>
            </a:r>
            <a:br>
              <a:rPr lang="en-US" altLang="en-US" sz="4000" b="1">
                <a:solidFill>
                  <a:srgbClr val="008000"/>
                </a:solidFill>
                <a:latin typeface="Calibri" panose="020F0502020204030204" pitchFamily="34" charset="0"/>
                <a:cs typeface="Calibri" panose="020F0502020204030204" pitchFamily="34" charset="0"/>
              </a:rPr>
            </a:br>
            <a:r>
              <a:rPr lang="en-US" altLang="en-US" sz="4000" b="1">
                <a:solidFill>
                  <a:srgbClr val="008000"/>
                </a:solidFill>
                <a:latin typeface="Calibri" panose="020F0502020204030204" pitchFamily="34" charset="0"/>
                <a:cs typeface="Calibri" panose="020F0502020204030204" pitchFamily="34" charset="0"/>
              </a:rPr>
              <a:t> Bass Fishing Team</a:t>
            </a:r>
          </a:p>
        </p:txBody>
      </p:sp>
      <p:sp>
        <p:nvSpPr>
          <p:cNvPr id="17411" name="Rectangle 3">
            <a:extLst>
              <a:ext uri="{FF2B5EF4-FFF2-40B4-BE49-F238E27FC236}">
                <a16:creationId xmlns:a16="http://schemas.microsoft.com/office/drawing/2014/main" id="{FE8E2E6E-2EB7-7E50-3215-AC91DAEE62C4}"/>
              </a:ext>
            </a:extLst>
          </p:cNvPr>
          <p:cNvSpPr>
            <a:spLocks noGrp="1" noChangeArrowheads="1"/>
          </p:cNvSpPr>
          <p:nvPr>
            <p:ph type="subTitle" idx="1"/>
          </p:nvPr>
        </p:nvSpPr>
        <p:spPr>
          <a:xfrm>
            <a:off x="1295400" y="2209800"/>
            <a:ext cx="6400800" cy="1828800"/>
          </a:xfrm>
        </p:spPr>
        <p:txBody>
          <a:bodyPr/>
          <a:lstStyle/>
          <a:p>
            <a:pPr eaLnBrk="1" hangingPunct="1"/>
            <a:r>
              <a:rPr lang="en-US" altLang="en-US" sz="3200">
                <a:latin typeface="Calibri" panose="020F0502020204030204" pitchFamily="34" charset="0"/>
                <a:cs typeface="Calibri" panose="020F0502020204030204" pitchFamily="34" charset="0"/>
              </a:rPr>
              <a:t>Have fun and catch </a:t>
            </a:r>
            <a:r>
              <a:rPr lang="en-US" altLang="en-US" sz="5400" b="1">
                <a:solidFill>
                  <a:srgbClr val="0070C0"/>
                </a:solidFill>
                <a:latin typeface="Calibri" panose="020F0502020204030204" pitchFamily="34" charset="0"/>
                <a:cs typeface="Calibri" panose="020F0502020204030204" pitchFamily="34" charset="0"/>
              </a:rPr>
              <a:t>BIG</a:t>
            </a:r>
            <a:r>
              <a:rPr lang="en-US" altLang="en-US" sz="3200">
                <a:latin typeface="Calibri" panose="020F0502020204030204" pitchFamily="34" charset="0"/>
                <a:cs typeface="Calibri" panose="020F0502020204030204" pitchFamily="34" charset="0"/>
              </a:rPr>
              <a:t> fish!!!</a:t>
            </a:r>
          </a:p>
          <a:p>
            <a:pPr eaLnBrk="1" hangingPunct="1"/>
            <a:r>
              <a:rPr lang="en-US" altLang="en-US" sz="3200">
                <a:latin typeface="Calibri" panose="020F0502020204030204" pitchFamily="34" charset="0"/>
                <a:cs typeface="Calibri" panose="020F0502020204030204" pitchFamily="34" charset="0"/>
              </a:rPr>
              <a:t>Go </a:t>
            </a:r>
            <a:r>
              <a:rPr lang="en-US" altLang="en-US" sz="3200" b="1">
                <a:solidFill>
                  <a:srgbClr val="FF0000"/>
                </a:solidFill>
                <a:latin typeface="Calibri" panose="020F0502020204030204" pitchFamily="34" charset="0"/>
                <a:cs typeface="Calibri" panose="020F0502020204030204" pitchFamily="34" charset="0"/>
              </a:rPr>
              <a:t>HIGHLANDERS</a:t>
            </a:r>
            <a:r>
              <a:rPr lang="en-US" altLang="en-US" sz="3200">
                <a:latin typeface="Calibri" panose="020F0502020204030204" pitchFamily="34" charset="0"/>
                <a:cs typeface="Calibri" panose="020F0502020204030204" pitchFamily="34" charset="0"/>
              </a:rPr>
              <a:t>!!!</a:t>
            </a:r>
          </a:p>
        </p:txBody>
      </p:sp>
      <p:pic>
        <p:nvPicPr>
          <p:cNvPr id="17412" name="Picture 3">
            <a:extLst>
              <a:ext uri="{FF2B5EF4-FFF2-40B4-BE49-F238E27FC236}">
                <a16:creationId xmlns:a16="http://schemas.microsoft.com/office/drawing/2014/main" id="{1D3ABB3E-CE30-AB06-0ED1-D1C86336D6F4}"/>
              </a:ext>
            </a:extLst>
          </p:cNvPr>
          <p:cNvPicPr>
            <a:picLocks noChangeAspect="1"/>
          </p:cNvPicPr>
          <p:nvPr/>
        </p:nvPicPr>
        <p:blipFill>
          <a:blip r:embed="rId2">
            <a:extLst>
              <a:ext uri="{28A0092B-C50C-407E-A947-70E740481C1C}">
                <a14:useLocalDpi xmlns:a14="http://schemas.microsoft.com/office/drawing/2010/main" val="0"/>
              </a:ext>
            </a:extLst>
          </a:blip>
          <a:srcRect l="5669" t="1060" r="2475"/>
          <a:stretch>
            <a:fillRect/>
          </a:stretch>
        </p:blipFill>
        <p:spPr bwMode="auto">
          <a:xfrm>
            <a:off x="304800" y="1092200"/>
            <a:ext cx="17748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a:extLst>
              <a:ext uri="{FF2B5EF4-FFF2-40B4-BE49-F238E27FC236}">
                <a16:creationId xmlns:a16="http://schemas.microsoft.com/office/drawing/2014/main" id="{5E1CAA09-86B4-3349-3E06-EC34BE46D6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0" y="3830638"/>
            <a:ext cx="311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CE8CBF2-01ED-734C-9375-6D82D25A1495}"/>
              </a:ext>
            </a:extLst>
          </p:cNvPr>
          <p:cNvSpPr>
            <a:spLocks noGrp="1" noChangeArrowheads="1"/>
          </p:cNvSpPr>
          <p:nvPr>
            <p:ph type="title"/>
          </p:nvPr>
        </p:nvSpPr>
        <p:spPr/>
        <p:txBody>
          <a:bodyPr/>
          <a:lstStyle/>
          <a:p>
            <a:pPr eaLnBrk="1" hangingPunct="1"/>
            <a:r>
              <a:rPr lang="en-US" altLang="en-US" sz="4000">
                <a:latin typeface="Calibri" panose="020F0502020204030204" pitchFamily="34" charset="0"/>
                <a:cs typeface="Calibri" panose="020F0502020204030204" pitchFamily="34" charset="0"/>
              </a:rPr>
              <a:t>Expectations - Day of Tournament </a:t>
            </a:r>
            <a:br>
              <a:rPr lang="en-US" altLang="en-US" sz="2400">
                <a:latin typeface="Calibri" panose="020F0502020204030204" pitchFamily="34" charset="0"/>
                <a:cs typeface="Calibri" panose="020F0502020204030204" pitchFamily="34" charset="0"/>
              </a:rPr>
            </a:br>
            <a:endParaRPr lang="en-US" altLang="en-US" sz="2400">
              <a:latin typeface="Calibri" panose="020F0502020204030204" pitchFamily="34" charset="0"/>
              <a:cs typeface="Calibri" panose="020F0502020204030204" pitchFamily="34" charset="0"/>
            </a:endParaRPr>
          </a:p>
        </p:txBody>
      </p:sp>
      <p:sp>
        <p:nvSpPr>
          <p:cNvPr id="18435" name="Rectangle 3">
            <a:extLst>
              <a:ext uri="{FF2B5EF4-FFF2-40B4-BE49-F238E27FC236}">
                <a16:creationId xmlns:a16="http://schemas.microsoft.com/office/drawing/2014/main" id="{651F9AC2-3F04-A19B-C030-F1A37707806A}"/>
              </a:ext>
            </a:extLst>
          </p:cNvPr>
          <p:cNvSpPr>
            <a:spLocks noGrp="1" noChangeArrowheads="1"/>
          </p:cNvSpPr>
          <p:nvPr>
            <p:ph type="body" idx="1"/>
          </p:nvPr>
        </p:nvSpPr>
        <p:spPr>
          <a:xfrm>
            <a:off x="457200" y="1219200"/>
            <a:ext cx="8229600" cy="5257800"/>
          </a:xfrm>
        </p:spPr>
        <p:txBody>
          <a:bodyPr/>
          <a:lstStyle/>
          <a:p>
            <a:pPr eaLnBrk="1" hangingPunct="1">
              <a:lnSpc>
                <a:spcPct val="80000"/>
              </a:lnSpc>
            </a:pPr>
            <a:r>
              <a:rPr lang="en-US" altLang="en-US" sz="2000">
                <a:latin typeface="Calibri" panose="020F0502020204030204" pitchFamily="34" charset="0"/>
                <a:cs typeface="Calibri" panose="020F0502020204030204" pitchFamily="34" charset="0"/>
              </a:rPr>
              <a:t>Review THSBA Rules and tournament specific itinerary</a:t>
            </a:r>
          </a:p>
          <a:p>
            <a:pPr eaLnBrk="1" hangingPunct="1">
              <a:lnSpc>
                <a:spcPct val="80000"/>
              </a:lnSpc>
            </a:pPr>
            <a:r>
              <a:rPr lang="en-US" altLang="en-US" sz="2000">
                <a:solidFill>
                  <a:srgbClr val="000000"/>
                </a:solidFill>
                <a:latin typeface="Calibri" panose="020F0502020204030204" pitchFamily="34" charset="0"/>
                <a:cs typeface="Calibri" panose="020F0502020204030204" pitchFamily="34" charset="0"/>
              </a:rPr>
              <a:t>Double check safety equipment prior to arriving at the lake</a:t>
            </a:r>
            <a:endParaRPr lang="en-US" altLang="en-US" sz="2000">
              <a:latin typeface="Calibri" panose="020F0502020204030204" pitchFamily="34" charset="0"/>
              <a:cs typeface="Calibri" panose="020F0502020204030204" pitchFamily="34" charset="0"/>
            </a:endParaRPr>
          </a:p>
          <a:p>
            <a:pPr eaLnBrk="1" hangingPunct="1">
              <a:lnSpc>
                <a:spcPct val="80000"/>
              </a:lnSpc>
            </a:pPr>
            <a:r>
              <a:rPr lang="en-US" altLang="en-US" sz="2000">
                <a:latin typeface="Calibri" panose="020F0502020204030204" pitchFamily="34" charset="0"/>
                <a:cs typeface="Calibri" panose="020F0502020204030204" pitchFamily="34" charset="0"/>
              </a:rPr>
              <a:t>All THSBA tournaments are trailering events. There will be a specific start and end time for each event.  You must be in the weigh-in line by a certain time or you will be DQ’d. </a:t>
            </a:r>
          </a:p>
          <a:p>
            <a:pPr eaLnBrk="1" hangingPunct="1">
              <a:lnSpc>
                <a:spcPct val="80000"/>
              </a:lnSpc>
            </a:pPr>
            <a:r>
              <a:rPr lang="en-US" altLang="en-US" sz="2000">
                <a:latin typeface="Calibri" panose="020F0502020204030204" pitchFamily="34" charset="0"/>
                <a:cs typeface="Calibri" panose="020F0502020204030204" pitchFamily="34" charset="0"/>
              </a:rPr>
              <a:t>Get to your selected ramp early to avoid the rush!</a:t>
            </a:r>
          </a:p>
          <a:p>
            <a:pPr eaLnBrk="1" hangingPunct="1">
              <a:lnSpc>
                <a:spcPct val="80000"/>
              </a:lnSpc>
            </a:pPr>
            <a:r>
              <a:rPr lang="en-US" altLang="en-US" sz="2000">
                <a:latin typeface="Calibri" panose="020F0502020204030204" pitchFamily="34" charset="0"/>
                <a:cs typeface="Calibri" panose="020F0502020204030204" pitchFamily="34" charset="0"/>
              </a:rPr>
              <a:t>Pick up wrist-bands Friday evening or early Saturday morning of the tournament.  Anglers must wear wristband during tournament and turn it back in at weigh-in (even if you zeroed).  Failure to do so is a DQ and zero points. </a:t>
            </a:r>
          </a:p>
          <a:p>
            <a:pPr eaLnBrk="1" hangingPunct="1">
              <a:lnSpc>
                <a:spcPct val="80000"/>
              </a:lnSpc>
            </a:pPr>
            <a:r>
              <a:rPr lang="en-US" altLang="en-US" sz="2000">
                <a:latin typeface="Calibri" panose="020F0502020204030204" pitchFamily="34" charset="0"/>
                <a:cs typeface="Calibri" panose="020F0502020204030204" pitchFamily="34" charset="0"/>
              </a:rPr>
              <a:t>Be prepared for bad weather, it usually is… rain suit required</a:t>
            </a:r>
          </a:p>
          <a:p>
            <a:pPr eaLnBrk="1" hangingPunct="1">
              <a:lnSpc>
                <a:spcPct val="80000"/>
              </a:lnSpc>
            </a:pPr>
            <a:r>
              <a:rPr lang="en-US" altLang="en-US" sz="2000">
                <a:latin typeface="Calibri" panose="020F0502020204030204" pitchFamily="34" charset="0"/>
                <a:cs typeface="Calibri" panose="020F0502020204030204" pitchFamily="34" charset="0"/>
              </a:rPr>
              <a:t>Bring plenty of water, snacks and sunscreen</a:t>
            </a:r>
          </a:p>
          <a:p>
            <a:pPr eaLnBrk="1" hangingPunct="1">
              <a:lnSpc>
                <a:spcPct val="80000"/>
              </a:lnSpc>
            </a:pPr>
            <a:r>
              <a:rPr lang="en-US" altLang="en-US" sz="2000">
                <a:latin typeface="Calibri" panose="020F0502020204030204" pitchFamily="34" charset="0"/>
                <a:cs typeface="Calibri" panose="020F0502020204030204" pitchFamily="34" charset="0"/>
              </a:rPr>
              <a:t>Take great care of your fish, .5 Lb. deducted for each dead fish.</a:t>
            </a:r>
          </a:p>
          <a:p>
            <a:pPr eaLnBrk="1" hangingPunct="1">
              <a:lnSpc>
                <a:spcPct val="80000"/>
              </a:lnSpc>
            </a:pPr>
            <a:r>
              <a:rPr lang="en-US" altLang="en-US" sz="2000">
                <a:latin typeface="Calibri" panose="020F0502020204030204" pitchFamily="34" charset="0"/>
                <a:cs typeface="Calibri" panose="020F0502020204030204" pitchFamily="34" charset="0"/>
              </a:rPr>
              <a:t>Measure your fish, short fish will not be weighed in and you will be penalized an additional pound off your remaining weight</a:t>
            </a:r>
          </a:p>
          <a:p>
            <a:pPr eaLnBrk="1" hangingPunct="1">
              <a:lnSpc>
                <a:spcPct val="80000"/>
              </a:lnSpc>
            </a:pPr>
            <a:r>
              <a:rPr lang="en-US" altLang="en-US" sz="2000">
                <a:latin typeface="Calibri" panose="020F0502020204030204" pitchFamily="34" charset="0"/>
                <a:cs typeface="Calibri" panose="020F0502020204030204" pitchFamily="34" charset="0"/>
              </a:rPr>
              <a:t>Top five teams will have their boat safety equipment checked </a:t>
            </a:r>
          </a:p>
          <a:p>
            <a:pPr eaLnBrk="1" hangingPunct="1">
              <a:lnSpc>
                <a:spcPct val="80000"/>
              </a:lnSpc>
            </a:pPr>
            <a:r>
              <a:rPr lang="en-US" altLang="en-US" sz="2000">
                <a:latin typeface="Calibri" panose="020F0502020204030204" pitchFamily="34" charset="0"/>
                <a:cs typeface="Calibri" panose="020F0502020204030204" pitchFamily="34" charset="0"/>
              </a:rPr>
              <a:t>First place boat captain will be polygraphed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C228E5F-B338-A728-DC0D-08AD6EFC1AD8}"/>
              </a:ext>
            </a:extLst>
          </p:cNvPr>
          <p:cNvSpPr>
            <a:spLocks noGrp="1" noChangeArrowheads="1"/>
          </p:cNvSpPr>
          <p:nvPr>
            <p:ph type="title"/>
          </p:nvPr>
        </p:nvSpPr>
        <p:spPr>
          <a:xfrm>
            <a:off x="457200" y="152400"/>
            <a:ext cx="8229600" cy="641350"/>
          </a:xfrm>
        </p:spPr>
        <p:txBody>
          <a:bodyPr/>
          <a:lstStyle/>
          <a:p>
            <a:pPr marL="573088" indent="-395288" eaLnBrk="1" hangingPunct="1">
              <a:lnSpc>
                <a:spcPct val="80000"/>
              </a:lnSpc>
              <a:tabLst>
                <a:tab pos="860425" algn="l"/>
              </a:tabLst>
            </a:pPr>
            <a:r>
              <a:rPr lang="en-US" altLang="en-US" sz="4000">
                <a:latin typeface="Calibri" panose="020F0502020204030204" pitchFamily="34" charset="0"/>
                <a:cs typeface="Calibri" panose="020F0502020204030204" pitchFamily="34" charset="0"/>
              </a:rPr>
              <a:t>Offshore Team Tips</a:t>
            </a:r>
          </a:p>
        </p:txBody>
      </p:sp>
      <p:sp>
        <p:nvSpPr>
          <p:cNvPr id="13315" name="Rectangle 3">
            <a:extLst>
              <a:ext uri="{FF2B5EF4-FFF2-40B4-BE49-F238E27FC236}">
                <a16:creationId xmlns:a16="http://schemas.microsoft.com/office/drawing/2014/main" id="{01F20441-F0EE-E6C5-B52C-6D8F4E30F904}"/>
              </a:ext>
            </a:extLst>
          </p:cNvPr>
          <p:cNvSpPr>
            <a:spLocks noGrp="1" noChangeArrowheads="1"/>
          </p:cNvSpPr>
          <p:nvPr>
            <p:ph type="body" idx="1"/>
          </p:nvPr>
        </p:nvSpPr>
        <p:spPr>
          <a:xfrm>
            <a:off x="152400" y="749300"/>
            <a:ext cx="8763000" cy="6108700"/>
          </a:xfrm>
        </p:spPr>
        <p:txBody>
          <a:bodyPr/>
          <a:lstStyle/>
          <a:p>
            <a:pPr marL="573088" indent="-395288" eaLnBrk="1" hangingPunct="1">
              <a:lnSpc>
                <a:spcPct val="80000"/>
              </a:lnSpc>
              <a:buFontTx/>
              <a:buNone/>
              <a:tabLst>
                <a:tab pos="860425" algn="l"/>
              </a:tabLst>
              <a:defRPr/>
            </a:pPr>
            <a:r>
              <a:rPr lang="en-US" altLang="en-US" sz="1200" b="1" dirty="0">
                <a:latin typeface="Calibri" panose="020F0502020204030204" pitchFamily="34" charset="0"/>
                <a:cs typeface="Calibri" panose="020F0502020204030204" pitchFamily="34" charset="0"/>
              </a:rPr>
              <a:t>In advance, contact each other to discuss the following</a:t>
            </a:r>
            <a:r>
              <a:rPr lang="en-US" altLang="en-US" sz="1200" dirty="0">
                <a:latin typeface="Calibri" panose="020F0502020204030204" pitchFamily="34" charset="0"/>
                <a:cs typeface="Calibri" panose="020F0502020204030204" pitchFamily="34" charset="0"/>
              </a:rPr>
              <a:t>:</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-Time and location to meet prior to launch.  Don’t be late!</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-Share cost of gas, etc.</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-Determine PFD/Life vest needs</a:t>
            </a:r>
          </a:p>
          <a:p>
            <a:pPr marL="914400" indent="-736600" eaLnBrk="1" hangingPunct="1">
              <a:lnSpc>
                <a:spcPct val="80000"/>
              </a:lnSpc>
              <a:buFontTx/>
              <a:buNone/>
              <a:tabLst>
                <a:tab pos="1255713" algn="l"/>
              </a:tabLst>
              <a:defRPr/>
            </a:pPr>
            <a:r>
              <a:rPr lang="en-US" altLang="en-US" sz="1200" dirty="0">
                <a:latin typeface="Calibri" panose="020F0502020204030204" pitchFamily="34" charset="0"/>
                <a:cs typeface="Calibri" panose="020F0502020204030204" pitchFamily="34" charset="0"/>
              </a:rPr>
              <a:t>-How much gear/tackle each person can bring.  There is limited room on the boat</a:t>
            </a:r>
          </a:p>
          <a:p>
            <a:pPr marL="914400" indent="-736600" eaLnBrk="1" hangingPunct="1">
              <a:lnSpc>
                <a:spcPct val="80000"/>
              </a:lnSpc>
              <a:buFontTx/>
              <a:buNone/>
              <a:tabLst>
                <a:tab pos="1255713" algn="l"/>
              </a:tabLst>
              <a:defRPr/>
            </a:pPr>
            <a:r>
              <a:rPr lang="en-US" altLang="en-US" sz="1200" dirty="0">
                <a:latin typeface="Calibri" panose="020F0502020204030204" pitchFamily="34" charset="0"/>
                <a:cs typeface="Calibri" panose="020F0502020204030204" pitchFamily="34" charset="0"/>
              </a:rPr>
              <a:t>-Determine if anyone is bringing ice to keep fish cool.</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-Discuss boat operation (trolling motor, electronics, launching, trailer)</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-If distance and hotel are involved, discuss loading, transportation costs.</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-Determine if Captain needs help get the boat ready before and after fishing. </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-Guests should always offer to help wipe down the boat afterwards.</a:t>
            </a:r>
            <a:endParaRPr lang="en-US" altLang="en-US" sz="1200" b="1" dirty="0">
              <a:latin typeface="Calibri" panose="020F0502020204030204" pitchFamily="34" charset="0"/>
              <a:cs typeface="Calibri" panose="020F0502020204030204" pitchFamily="34" charset="0"/>
            </a:endParaRPr>
          </a:p>
          <a:p>
            <a:pPr marL="573088" indent="-395288" eaLnBrk="1" hangingPunct="1">
              <a:lnSpc>
                <a:spcPct val="80000"/>
              </a:lnSpc>
              <a:buFontTx/>
              <a:buNone/>
              <a:tabLst>
                <a:tab pos="860425" algn="l"/>
              </a:tabLst>
              <a:defRPr/>
            </a:pPr>
            <a:endParaRPr lang="en-US" altLang="en-US" sz="1200" b="1" dirty="0">
              <a:latin typeface="Calibri" panose="020F0502020204030204" pitchFamily="34" charset="0"/>
              <a:cs typeface="Calibri" panose="020F0502020204030204" pitchFamily="34" charset="0"/>
            </a:endParaRPr>
          </a:p>
          <a:p>
            <a:pPr marL="573088" indent="-395288" eaLnBrk="1" hangingPunct="1">
              <a:lnSpc>
                <a:spcPct val="80000"/>
              </a:lnSpc>
              <a:buFontTx/>
              <a:buNone/>
              <a:tabLst>
                <a:tab pos="860425" algn="l"/>
              </a:tabLst>
              <a:defRPr/>
            </a:pPr>
            <a:r>
              <a:rPr lang="en-US" altLang="en-US" sz="1200" b="1" dirty="0">
                <a:latin typeface="Calibri" panose="020F0502020204030204" pitchFamily="34" charset="0"/>
                <a:cs typeface="Calibri" panose="020F0502020204030204" pitchFamily="34" charset="0"/>
              </a:rPr>
              <a:t>While on the water:</a:t>
            </a:r>
            <a:endParaRPr lang="en-US" altLang="en-US" sz="1200" dirty="0">
              <a:latin typeface="Calibri" panose="020F0502020204030204" pitchFamily="34" charset="0"/>
              <a:cs typeface="Calibri" panose="020F0502020204030204" pitchFamily="34" charset="0"/>
            </a:endParaRP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-Keep gear organized and stowed when not in use as often as possible.</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-Don't be careless with lure dyes, drinks, food, stepping in the boat with muddy feet, banging crankbaits off the motor or boat and a reckless style hook set that is hard to control</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-Manage trash throughout the day and pick up your trash at the end of the day.</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-Make sure you are capable of handling a net, nothing will make a partner more upset than having a co-angler knock a few fish off at the boat.</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-When it's time to move make sure you have your rods strapped down and your life jacket/PFD on before the boater is ready to fire up the motor. </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-Do your best not to cast on top of or over your boater. Accidents will happen and the wind has a way of picking up in the middle of a cast and taking your cast a little wide right, but just don't cut him off so you can hit a target before he does, unless he tells you to.</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-If catching fish on a certain bait and the partner doesn't have one; offer to loan them one if you have enough. You are a team.</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-Try not to front end them with the trolling motor. If the wind is out of a direction that just doesn't allow a position for a good angle then offer them a spot on the front deck.</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-When you get to a spot where it isn't obvious what we are fishing make sure and fill them in on what it is that you are fishing (for instance if it's a ledge or brush pile, make sure they know that so they can fish accordingly rather than just letting them unknowingly cast out in the middle of nowhere).</a:t>
            </a:r>
          </a:p>
          <a:p>
            <a:pPr marL="573088" indent="-395288" eaLnBrk="1" hangingPunct="1">
              <a:lnSpc>
                <a:spcPct val="80000"/>
              </a:lnSpc>
              <a:buFontTx/>
              <a:buNone/>
              <a:tabLst>
                <a:tab pos="860425" algn="l"/>
              </a:tabLst>
              <a:defRPr/>
            </a:pPr>
            <a:r>
              <a:rPr lang="en-US" altLang="en-US" sz="1200" dirty="0">
                <a:latin typeface="Calibri" panose="020F0502020204030204" pitchFamily="34" charset="0"/>
                <a:cs typeface="Calibri" panose="020F0502020204030204" pitchFamily="34" charset="0"/>
              </a:rPr>
              <a:t>-Ask for advice or assistance if needed (line snag) and try to keep unnecessary noise to a minimum. </a:t>
            </a:r>
            <a:br>
              <a:rPr lang="en-US" altLang="en-US" sz="1200" dirty="0">
                <a:latin typeface="Calibri" panose="020F0502020204030204" pitchFamily="34" charset="0"/>
                <a:cs typeface="Calibri" panose="020F0502020204030204" pitchFamily="34" charset="0"/>
              </a:rPr>
            </a:br>
            <a:endParaRPr lang="en-US" altLang="en-US" sz="1200" b="1" dirty="0">
              <a:latin typeface="Calibri" panose="020F0502020204030204" pitchFamily="34" charset="0"/>
              <a:cs typeface="Calibri" panose="020F0502020204030204" pitchFamily="34" charset="0"/>
            </a:endParaRPr>
          </a:p>
          <a:p>
            <a:pPr marL="573088" indent="-395288" eaLnBrk="1" hangingPunct="1">
              <a:lnSpc>
                <a:spcPct val="80000"/>
              </a:lnSpc>
              <a:buFontTx/>
              <a:buNone/>
              <a:tabLst>
                <a:tab pos="860425" algn="l"/>
              </a:tabLst>
              <a:defRPr/>
            </a:pPr>
            <a:r>
              <a:rPr lang="en-US" altLang="en-US" sz="1200" b="1" dirty="0">
                <a:latin typeface="Calibri" panose="020F0502020204030204" pitchFamily="34" charset="0"/>
                <a:cs typeface="Calibri" panose="020F0502020204030204" pitchFamily="34" charset="0"/>
              </a:rPr>
              <a:t>Captains have the final word on safety, navigation, and pretty much everything.  Please respect your captain and their decisions.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CE3594-4214-11C8-9C07-E2A0404105BA}"/>
              </a:ext>
            </a:extLst>
          </p:cNvPr>
          <p:cNvSpPr>
            <a:spLocks noGrp="1" noChangeArrowheads="1"/>
          </p:cNvSpPr>
          <p:nvPr>
            <p:ph type="title"/>
          </p:nvPr>
        </p:nvSpPr>
        <p:spPr>
          <a:xfrm>
            <a:off x="457200" y="274638"/>
            <a:ext cx="8229600" cy="457200"/>
          </a:xfrm>
        </p:spPr>
        <p:txBody>
          <a:bodyPr/>
          <a:lstStyle/>
          <a:p>
            <a:pPr eaLnBrk="1" hangingPunct="1"/>
            <a:r>
              <a:rPr lang="en-US" altLang="en-US" sz="4000">
                <a:latin typeface="Calibri" panose="020F0502020204030204" pitchFamily="34" charset="0"/>
                <a:cs typeface="Calibri" panose="020F0502020204030204" pitchFamily="34" charset="0"/>
              </a:rPr>
              <a:t>Other Offshore Organizations/Trails</a:t>
            </a:r>
          </a:p>
        </p:txBody>
      </p:sp>
      <p:sp>
        <p:nvSpPr>
          <p:cNvPr id="11267" name="Rectangle 3">
            <a:extLst>
              <a:ext uri="{FF2B5EF4-FFF2-40B4-BE49-F238E27FC236}">
                <a16:creationId xmlns:a16="http://schemas.microsoft.com/office/drawing/2014/main" id="{C50CB1A4-2A00-6037-837A-9EF756569E5C}"/>
              </a:ext>
            </a:extLst>
          </p:cNvPr>
          <p:cNvSpPr>
            <a:spLocks noGrp="1" noChangeArrowheads="1"/>
          </p:cNvSpPr>
          <p:nvPr>
            <p:ph type="body" idx="1"/>
          </p:nvPr>
        </p:nvSpPr>
        <p:spPr>
          <a:xfrm>
            <a:off x="228600" y="1052513"/>
            <a:ext cx="8686800" cy="5745162"/>
          </a:xfrm>
        </p:spPr>
        <p:txBody>
          <a:bodyPr/>
          <a:lstStyle/>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B.A.S.S.</a:t>
            </a: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dirty="0">
                <a:solidFill>
                  <a:srgbClr val="000000"/>
                </a:solidFill>
                <a:latin typeface="Calibri" panose="020F0502020204030204" pitchFamily="34" charset="0"/>
                <a:cs typeface="Calibri" panose="020F0502020204030204" pitchFamily="34" charset="0"/>
              </a:rPr>
              <a:t>Student High School Membership $10 Includes: One Year Membership and One Year subscription to </a:t>
            </a:r>
            <a:r>
              <a:rPr lang="en-US" sz="1200" i="1" dirty="0">
                <a:solidFill>
                  <a:srgbClr val="000000"/>
                </a:solidFill>
                <a:latin typeface="Calibri" panose="020F0502020204030204" pitchFamily="34" charset="0"/>
                <a:cs typeface="Calibri" panose="020F0502020204030204" pitchFamily="34" charset="0"/>
              </a:rPr>
              <a:t>Bassmaster</a:t>
            </a:r>
            <a:r>
              <a:rPr lang="en-US" sz="1200" dirty="0">
                <a:solidFill>
                  <a:srgbClr val="000000"/>
                </a:solidFill>
                <a:latin typeface="Calibri" panose="020F0502020204030204" pitchFamily="34" charset="0"/>
                <a:cs typeface="Calibri" panose="020F0502020204030204" pitchFamily="34" charset="0"/>
              </a:rPr>
              <a:t> Magazine and B.A.S.S. Tournament Eligibility  </a:t>
            </a:r>
            <a:r>
              <a:rPr lang="en-US" sz="1200" u="sng" dirty="0">
                <a:solidFill>
                  <a:srgbClr val="000000"/>
                </a:solidFill>
                <a:latin typeface="Calibri" panose="020F0502020204030204" pitchFamily="34" charset="0"/>
                <a:cs typeface="Calibri" panose="020F0502020204030204" pitchFamily="34" charset="0"/>
                <a:hlinkClick r:id="rId2"/>
              </a:rPr>
              <a:t>https://www.bassmaster.com/high-school-bass-fishing</a:t>
            </a: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DETX – Deep East Texas B.A.S.S.</a:t>
            </a:r>
            <a:r>
              <a:rPr lang="en-US" sz="1200" b="1" dirty="0">
                <a:solidFill>
                  <a:srgbClr val="000000"/>
                </a:solidFill>
                <a:latin typeface="Calibri" panose="020F0502020204030204" pitchFamily="34" charset="0"/>
                <a:cs typeface="Calibri" panose="020F0502020204030204" pitchFamily="34" charset="0"/>
              </a:rPr>
              <a:t>  </a:t>
            </a:r>
            <a:r>
              <a:rPr lang="en-US" sz="1200" u="sng" dirty="0">
                <a:solidFill>
                  <a:srgbClr val="000000"/>
                </a:solidFill>
                <a:latin typeface="Calibri" panose="020F0502020204030204" pitchFamily="34" charset="0"/>
                <a:cs typeface="Calibri" panose="020F0502020204030204" pitchFamily="34" charset="0"/>
                <a:hlinkClick r:id="rId3"/>
              </a:rPr>
              <a:t>http://www.outdoorfreedom.net/deep-east-texas-high-school-fishing.html</a:t>
            </a: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dirty="0">
                <a:solidFill>
                  <a:srgbClr val="000000"/>
                </a:solidFill>
                <a:latin typeface="Calibri" panose="020F0502020204030204" pitchFamily="34" charset="0"/>
                <a:cs typeface="Calibri" panose="020F0502020204030204" pitchFamily="34" charset="0"/>
              </a:rPr>
              <a:t>Grades 7-12, Tournaments held on Sam Rayburn. Cost to join $40 per year, $40 per boat per tournament. Fishing to qualify for BASS National High School Tournament, BASS State High School Championship and more. </a:t>
            </a:r>
          </a:p>
          <a:p>
            <a:pPr marL="0" indent="0">
              <a:buFontTx/>
              <a:buNone/>
              <a:defRPr/>
            </a:pP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Youth Fishing League (YFL)</a:t>
            </a:r>
            <a:r>
              <a:rPr lang="en-US" sz="1200" b="1" dirty="0">
                <a:solidFill>
                  <a:srgbClr val="000000"/>
                </a:solidFill>
                <a:latin typeface="Calibri" panose="020F0502020204030204" pitchFamily="34" charset="0"/>
                <a:cs typeface="Calibri" panose="020F0502020204030204" pitchFamily="34" charset="0"/>
              </a:rPr>
              <a:t>  </a:t>
            </a:r>
            <a:r>
              <a:rPr lang="en-US" sz="1200" dirty="0">
                <a:solidFill>
                  <a:srgbClr val="000000"/>
                </a:solidFill>
                <a:latin typeface="Calibri" panose="020F0502020204030204" pitchFamily="34" charset="0"/>
                <a:cs typeface="Calibri" panose="020F0502020204030204" pitchFamily="34" charset="0"/>
                <a:hlinkClick r:id="rId4"/>
              </a:rPr>
              <a:t>http://www.youthfishingleague.com/</a:t>
            </a:r>
            <a:r>
              <a:rPr lang="en-US" sz="1200" dirty="0">
                <a:solidFill>
                  <a:srgbClr val="000000"/>
                </a:solidFill>
                <a:latin typeface="Calibri" panose="020F0502020204030204" pitchFamily="34" charset="0"/>
                <a:cs typeface="Calibri" panose="020F0502020204030204" pitchFamily="34" charset="0"/>
              </a:rPr>
              <a:t>  Ages 6-18, $25 to join, $40 per anglers per tournament</a:t>
            </a:r>
          </a:p>
          <a:p>
            <a:pPr marL="0" indent="0">
              <a:buFontTx/>
              <a:buNone/>
              <a:defRPr/>
            </a:pP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SETX – Southeast Texas High School Fishing Association</a:t>
            </a:r>
            <a:r>
              <a:rPr lang="en-US" sz="1200" b="1" dirty="0">
                <a:solidFill>
                  <a:srgbClr val="000000"/>
                </a:solidFill>
                <a:latin typeface="Calibri" panose="020F0502020204030204" pitchFamily="34" charset="0"/>
                <a:cs typeface="Calibri" panose="020F0502020204030204" pitchFamily="34" charset="0"/>
              </a:rPr>
              <a:t> </a:t>
            </a:r>
            <a:r>
              <a:rPr lang="en-US" sz="1200" u="sng" dirty="0">
                <a:solidFill>
                  <a:srgbClr val="000000"/>
                </a:solidFill>
                <a:latin typeface="Calibri" panose="020F0502020204030204" pitchFamily="34" charset="0"/>
                <a:cs typeface="Calibri" panose="020F0502020204030204" pitchFamily="34" charset="0"/>
                <a:hlinkClick r:id="rId5"/>
              </a:rPr>
              <a:t>http://www.setxhighschoolfishing.com/</a:t>
            </a:r>
            <a:r>
              <a:rPr lang="en-US" sz="1200" dirty="0">
                <a:solidFill>
                  <a:srgbClr val="000000"/>
                </a:solidFill>
                <a:latin typeface="Calibri" panose="020F0502020204030204" pitchFamily="34" charset="0"/>
                <a:cs typeface="Calibri" panose="020F0502020204030204" pitchFamily="34" charset="0"/>
              </a:rPr>
              <a:t>      </a:t>
            </a:r>
          </a:p>
          <a:p>
            <a:pPr marL="0" indent="0">
              <a:buFontTx/>
              <a:buNone/>
              <a:defRPr/>
            </a:pPr>
            <a:r>
              <a:rPr lang="en-US" sz="1200" dirty="0">
                <a:solidFill>
                  <a:srgbClr val="000000"/>
                </a:solidFill>
                <a:latin typeface="Calibri" panose="020F0502020204030204" pitchFamily="34" charset="0"/>
                <a:cs typeface="Calibri" panose="020F0502020204030204" pitchFamily="34" charset="0"/>
              </a:rPr>
              <a:t>Grades 7-12, $40 entry fee per boat, Fishing Tournaments at Sam Rayburn and Toledo Bend – January – May, Huge events – 500+ boats per tournament</a:t>
            </a:r>
          </a:p>
          <a:p>
            <a:pPr marL="0" indent="0">
              <a:buFontTx/>
              <a:buNone/>
              <a:defRPr/>
            </a:pPr>
            <a:endParaRPr lang="en-US" sz="1200" b="1" u="sng" dirty="0">
              <a:latin typeface="Calibri" panose="020F0502020204030204" pitchFamily="34" charset="0"/>
              <a:cs typeface="Calibri" panose="020F0502020204030204" pitchFamily="34" charset="0"/>
            </a:endParaRPr>
          </a:p>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Fishing League Worldwide (FLW) High School</a:t>
            </a:r>
            <a:r>
              <a:rPr lang="en-US" sz="1200" b="1" dirty="0">
                <a:solidFill>
                  <a:srgbClr val="000000"/>
                </a:solidFill>
                <a:latin typeface="Calibri" panose="020F0502020204030204" pitchFamily="34" charset="0"/>
                <a:cs typeface="Calibri" panose="020F0502020204030204" pitchFamily="34" charset="0"/>
              </a:rPr>
              <a:t> </a:t>
            </a:r>
            <a:r>
              <a:rPr lang="en-US" sz="1200" u="sng" dirty="0">
                <a:solidFill>
                  <a:srgbClr val="000000"/>
                </a:solidFill>
                <a:latin typeface="Calibri" panose="020F0502020204030204" pitchFamily="34" charset="0"/>
                <a:cs typeface="Calibri" panose="020F0502020204030204" pitchFamily="34" charset="0"/>
                <a:hlinkClick r:id="rId6"/>
              </a:rPr>
              <a:t>https://www.flwfishing.com/tournaments/high-school</a:t>
            </a:r>
            <a:r>
              <a:rPr lang="en-US" sz="1200" dirty="0">
                <a:solidFill>
                  <a:srgbClr val="000000"/>
                </a:solidFill>
                <a:latin typeface="Calibri" panose="020F0502020204030204" pitchFamily="34" charset="0"/>
                <a:cs typeface="Calibri" panose="020F0502020204030204" pitchFamily="34" charset="0"/>
              </a:rPr>
              <a:t>   Series sponsored by Bass Pro Shops</a:t>
            </a: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Faith Area Network High School Fishing (FAN) </a:t>
            </a:r>
            <a:r>
              <a:rPr lang="en-US" sz="1200" dirty="0">
                <a:solidFill>
                  <a:srgbClr val="000000"/>
                </a:solidFill>
                <a:latin typeface="Calibri" panose="020F0502020204030204" pitchFamily="34" charset="0"/>
                <a:cs typeface="Calibri" panose="020F0502020204030204" pitchFamily="34" charset="0"/>
                <a:hlinkClick r:id="rId7"/>
              </a:rPr>
              <a:t>http://faithanglernetwork.com/</a:t>
            </a:r>
            <a:r>
              <a:rPr lang="en-US" sz="1200" dirty="0">
                <a:solidFill>
                  <a:srgbClr val="000000"/>
                </a:solidFill>
                <a:latin typeface="Calibri" panose="020F0502020204030204" pitchFamily="34" charset="0"/>
                <a:cs typeface="Calibri" panose="020F0502020204030204" pitchFamily="34" charset="0"/>
              </a:rPr>
              <a:t>  Grades 7-12, $10 to join FAN, $40 entry fee per boat </a:t>
            </a:r>
          </a:p>
          <a:p>
            <a:pPr marL="0" indent="0">
              <a:buFontTx/>
              <a:buNone/>
              <a:defRPr/>
            </a:pP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Central Texas High School </a:t>
            </a:r>
            <a:r>
              <a:rPr lang="en-US" sz="1200" dirty="0">
                <a:solidFill>
                  <a:srgbClr val="000000"/>
                </a:solidFill>
                <a:latin typeface="Calibri" panose="020F0502020204030204" pitchFamily="34" charset="0"/>
                <a:cs typeface="Calibri" panose="020F0502020204030204" pitchFamily="34" charset="0"/>
                <a:hlinkClick r:id="rId8"/>
              </a:rPr>
              <a:t>https://www.cthstt.com/</a:t>
            </a:r>
            <a:r>
              <a:rPr lang="en-US" sz="1200" dirty="0">
                <a:solidFill>
                  <a:srgbClr val="000000"/>
                </a:solidFill>
                <a:latin typeface="Calibri" panose="020F0502020204030204" pitchFamily="34" charset="0"/>
                <a:cs typeface="Calibri" panose="020F0502020204030204" pitchFamily="34" charset="0"/>
              </a:rPr>
              <a:t>  Grades 6-12. $40 entry fee per boat</a:t>
            </a:r>
          </a:p>
          <a:p>
            <a:pPr marL="0" indent="0">
              <a:buFontTx/>
              <a:buNone/>
              <a:defRPr/>
            </a:pP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endParaRPr lang="en-US" sz="1200" b="1" u="sng" dirty="0">
              <a:latin typeface="Calibri" panose="020F0502020204030204" pitchFamily="34" charset="0"/>
              <a:cs typeface="Calibri" panose="020F0502020204030204" pitchFamily="34" charset="0"/>
            </a:endParaRPr>
          </a:p>
          <a:p>
            <a:pPr eaLnBrk="1" hangingPunct="1">
              <a:defRPr/>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BDBB47-C49C-9A69-F0CE-21D7FB2A15EE}"/>
              </a:ext>
            </a:extLst>
          </p:cNvPr>
          <p:cNvSpPr>
            <a:spLocks noGrp="1" noChangeArrowheads="1"/>
          </p:cNvSpPr>
          <p:nvPr>
            <p:ph type="title"/>
          </p:nvPr>
        </p:nvSpPr>
        <p:spPr>
          <a:xfrm>
            <a:off x="457200" y="152400"/>
            <a:ext cx="8229600" cy="457200"/>
          </a:xfrm>
        </p:spPr>
        <p:txBody>
          <a:bodyPr/>
          <a:lstStyle/>
          <a:p>
            <a:pPr eaLnBrk="1" hangingPunct="1"/>
            <a:r>
              <a:rPr lang="en-US" altLang="en-US" sz="4000">
                <a:latin typeface="Calibri" panose="020F0502020204030204" pitchFamily="34" charset="0"/>
                <a:cs typeface="Calibri" panose="020F0502020204030204" pitchFamily="34" charset="0"/>
              </a:rPr>
              <a:t>Other Offshore Organizations/Trails</a:t>
            </a:r>
          </a:p>
        </p:txBody>
      </p:sp>
      <p:sp>
        <p:nvSpPr>
          <p:cNvPr id="12291" name="Rectangle 3">
            <a:extLst>
              <a:ext uri="{FF2B5EF4-FFF2-40B4-BE49-F238E27FC236}">
                <a16:creationId xmlns:a16="http://schemas.microsoft.com/office/drawing/2014/main" id="{2AA10703-BC92-4A5C-65A8-089B7232CF78}"/>
              </a:ext>
            </a:extLst>
          </p:cNvPr>
          <p:cNvSpPr>
            <a:spLocks noGrp="1" noChangeArrowheads="1"/>
          </p:cNvSpPr>
          <p:nvPr>
            <p:ph type="body" idx="1"/>
          </p:nvPr>
        </p:nvSpPr>
        <p:spPr>
          <a:xfrm>
            <a:off x="304800" y="762000"/>
            <a:ext cx="8991600" cy="6248400"/>
          </a:xfrm>
        </p:spPr>
        <p:txBody>
          <a:bodyPr/>
          <a:lstStyle/>
          <a:p>
            <a:pPr marL="0" indent="0">
              <a:buFontTx/>
              <a:buNone/>
              <a:defRPr/>
            </a:pPr>
            <a:r>
              <a:rPr lang="en-US" sz="1200" b="1" u="sng" dirty="0">
                <a:solidFill>
                  <a:srgbClr val="000000"/>
                </a:solidFill>
                <a:latin typeface="Calibri" panose="020F0502020204030204" pitchFamily="34" charset="0"/>
                <a:cs typeface="Calibri" panose="020F0502020204030204" pitchFamily="34" charset="0"/>
              </a:rPr>
              <a:t>The Bass Federation (TBF)/Student Angler Federation(SAF)</a:t>
            </a:r>
          </a:p>
          <a:p>
            <a:pPr marL="0" indent="0">
              <a:buFontTx/>
              <a:buNone/>
              <a:defRPr/>
            </a:pPr>
            <a:r>
              <a:rPr lang="en-US" sz="1200" b="1" dirty="0">
                <a:solidFill>
                  <a:srgbClr val="000000"/>
                </a:solidFill>
                <a:latin typeface="Calibri" panose="020F0502020204030204" pitchFamily="34" charset="0"/>
                <a:cs typeface="Calibri" panose="020F0502020204030204" pitchFamily="34" charset="0"/>
              </a:rPr>
              <a:t>Tournaments – No entry fee to members</a:t>
            </a: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dirty="0">
                <a:solidFill>
                  <a:srgbClr val="000000"/>
                </a:solidFill>
                <a:latin typeface="Calibri" panose="020F0502020204030204" pitchFamily="34" charset="0"/>
                <a:cs typeface="Calibri" panose="020F0502020204030204" pitchFamily="34" charset="0"/>
              </a:rPr>
              <a:t>State Championships –&gt; Conference Championships –&gt; Nationals</a:t>
            </a: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dirty="0">
                <a:solidFill>
                  <a:srgbClr val="000000"/>
                </a:solidFill>
                <a:latin typeface="Calibri" panose="020F0502020204030204" pitchFamily="34" charset="0"/>
                <a:cs typeface="Calibri" panose="020F0502020204030204" pitchFamily="34" charset="0"/>
              </a:rPr>
              <a:t>The high school fishing program starts with a State Championship in every participating state in the US and Ontario, Canada. High school students in grades 9-12 compete in two person teams with a boat captain.  All state championships are no entry fee for active SAF members.  The winning team from each state championship advances to a Conference Championship. The winning team from each conference championship advances to the High School Fishing National Championship to compete for a $10,000 scholarship to use at the university of their choice.</a:t>
            </a:r>
            <a:endParaRPr lang="en-US" sz="1200" b="1" u="sng" dirty="0">
              <a:solidFill>
                <a:srgbClr val="000000"/>
              </a:solidFill>
              <a:latin typeface="Calibri" panose="020F0502020204030204" pitchFamily="34" charset="0"/>
              <a:cs typeface="Calibri" panose="020F0502020204030204" pitchFamily="34" charset="0"/>
            </a:endParaRPr>
          </a:p>
          <a:p>
            <a:pPr marL="0" indent="0">
              <a:buFontTx/>
              <a:buNone/>
              <a:defRPr/>
            </a:pPr>
            <a:endParaRPr lang="en-US" sz="1200" b="1"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dirty="0">
                <a:solidFill>
                  <a:srgbClr val="000000"/>
                </a:solidFill>
                <a:latin typeface="Calibri" panose="020F0502020204030204" pitchFamily="34" charset="0"/>
                <a:cs typeface="Calibri" panose="020F0502020204030204" pitchFamily="34" charset="0"/>
              </a:rPr>
              <a:t>High School Fishing World Finals </a:t>
            </a: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dirty="0">
                <a:solidFill>
                  <a:srgbClr val="000000"/>
                </a:solidFill>
                <a:latin typeface="Calibri" panose="020F0502020204030204" pitchFamily="34" charset="0"/>
                <a:cs typeface="Calibri" panose="020F0502020204030204" pitchFamily="34" charset="0"/>
              </a:rPr>
              <a:t>All SAF members and High School Fishing State Championship contestants automatically qualify for High School Fishing’s single largest event, the High School Fishing World Finals. All SAF members who have graduated the 8</a:t>
            </a:r>
            <a:r>
              <a:rPr lang="en-US" sz="1200" baseline="30000" dirty="0">
                <a:solidFill>
                  <a:srgbClr val="000000"/>
                </a:solidFill>
                <a:latin typeface="Calibri" panose="020F0502020204030204" pitchFamily="34" charset="0"/>
                <a:cs typeface="Calibri" panose="020F0502020204030204" pitchFamily="34" charset="0"/>
              </a:rPr>
              <a:t>th</a:t>
            </a:r>
            <a:r>
              <a:rPr lang="en-US" sz="1200" dirty="0">
                <a:solidFill>
                  <a:srgbClr val="000000"/>
                </a:solidFill>
                <a:latin typeface="Calibri" panose="020F0502020204030204" pitchFamily="34" charset="0"/>
                <a:cs typeface="Calibri" panose="020F0502020204030204" pitchFamily="34" charset="0"/>
              </a:rPr>
              <a:t> grade and not yet started college (9-12) who meet the minimum requirements are eligible to enter and fish the </a:t>
            </a:r>
            <a:r>
              <a:rPr lang="en-US" sz="1200" b="1" dirty="0">
                <a:solidFill>
                  <a:srgbClr val="000000"/>
                </a:solidFill>
                <a:latin typeface="Calibri" panose="020F0502020204030204" pitchFamily="34" charset="0"/>
                <a:cs typeface="Calibri" panose="020F0502020204030204" pitchFamily="34" charset="0"/>
              </a:rPr>
              <a:t>High School Fishing World Finals </a:t>
            </a:r>
            <a:r>
              <a:rPr lang="en-US" sz="1200" dirty="0">
                <a:solidFill>
                  <a:srgbClr val="000000"/>
                </a:solidFill>
                <a:latin typeface="Calibri" panose="020F0502020204030204" pitchFamily="34" charset="0"/>
                <a:cs typeface="Calibri" panose="020F0502020204030204" pitchFamily="34" charset="0"/>
              </a:rPr>
              <a:t>in July.  The HSFWF is High School Fishing’s premier open event. </a:t>
            </a:r>
          </a:p>
          <a:p>
            <a:pPr marL="0" indent="0">
              <a:buFontTx/>
              <a:buNone/>
              <a:defRPr/>
            </a:pPr>
            <a:endParaRPr lang="en-US" sz="1200" dirty="0">
              <a:solidFill>
                <a:srgbClr val="000000"/>
              </a:solidFill>
              <a:latin typeface="Calibri" panose="020F0502020204030204" pitchFamily="34" charset="0"/>
              <a:cs typeface="Calibri" panose="020F0502020204030204" pitchFamily="34" charset="0"/>
            </a:endParaRPr>
          </a:p>
          <a:p>
            <a:pPr marL="0" indent="0">
              <a:buFontTx/>
              <a:buNone/>
              <a:defRPr/>
            </a:pPr>
            <a:r>
              <a:rPr lang="en-US" sz="1200" b="1" u="sng" dirty="0">
                <a:latin typeface="Calibri" panose="020F0502020204030204" pitchFamily="34" charset="0"/>
                <a:cs typeface="Calibri" panose="020F0502020204030204" pitchFamily="34" charset="0"/>
              </a:rPr>
              <a:t>ADDITIONAL BASS FISHING TOURNAMENTS</a:t>
            </a:r>
            <a:r>
              <a:rPr lang="en-US" sz="1200" b="1" dirty="0">
                <a:latin typeface="Calibri" panose="020F0502020204030204" pitchFamily="34" charset="0"/>
                <a:cs typeface="Calibri" panose="020F0502020204030204" pitchFamily="34" charset="0"/>
              </a:rPr>
              <a:t> 	</a:t>
            </a:r>
            <a:r>
              <a:rPr lang="en-US" sz="1200" u="sng" dirty="0">
                <a:latin typeface="Calibri" panose="020F0502020204030204" pitchFamily="34" charset="0"/>
                <a:cs typeface="Calibri" panose="020F0502020204030204" pitchFamily="34" charset="0"/>
                <a:hlinkClick r:id="rId3"/>
              </a:rPr>
              <a:t>http://www.basstournamentfinder.com/</a:t>
            </a:r>
            <a:endParaRPr lang="en-US" sz="1200" dirty="0">
              <a:latin typeface="Calibri" panose="020F0502020204030204" pitchFamily="34" charset="0"/>
              <a:cs typeface="Calibri" panose="020F0502020204030204" pitchFamily="34" charset="0"/>
            </a:endParaRPr>
          </a:p>
          <a:p>
            <a:pPr marL="0" indent="0">
              <a:buFontTx/>
              <a:buNone/>
              <a:defRPr/>
            </a:pPr>
            <a:r>
              <a:rPr lang="en-US" sz="1200" dirty="0">
                <a:latin typeface="Calibri" panose="020F0502020204030204" pitchFamily="34" charset="0"/>
                <a:cs typeface="Calibri" panose="020F0502020204030204" pitchFamily="34" charset="0"/>
              </a:rPr>
              <a:t> </a:t>
            </a:r>
          </a:p>
          <a:p>
            <a:pPr marL="0" indent="0">
              <a:buFontTx/>
              <a:buNone/>
              <a:defRPr/>
            </a:pPr>
            <a:r>
              <a:rPr lang="en-US" sz="1200" b="1" u="sng" dirty="0">
                <a:latin typeface="Calibri" panose="020F0502020204030204" pitchFamily="34" charset="0"/>
                <a:cs typeface="Calibri" panose="020F0502020204030204" pitchFamily="34" charset="0"/>
              </a:rPr>
              <a:t>Annual High School Tournaments</a:t>
            </a:r>
            <a:endParaRPr lang="en-US" sz="1200" dirty="0">
              <a:latin typeface="Calibri" panose="020F0502020204030204" pitchFamily="34" charset="0"/>
              <a:cs typeface="Calibri" panose="020F0502020204030204" pitchFamily="34" charset="0"/>
            </a:endParaRPr>
          </a:p>
          <a:p>
            <a:pPr marL="0" indent="0">
              <a:buFontTx/>
              <a:buNone/>
              <a:tabLst>
                <a:tab pos="3889375" algn="l"/>
              </a:tabLst>
              <a:defRPr/>
            </a:pPr>
            <a:r>
              <a:rPr lang="en-US" sz="1200" dirty="0">
                <a:latin typeface="Calibri" panose="020F0502020204030204" pitchFamily="34" charset="0"/>
                <a:cs typeface="Calibri" panose="020F0502020204030204" pitchFamily="34" charset="0"/>
              </a:rPr>
              <a:t>Texas State Bass Tournament  </a:t>
            </a:r>
            <a:r>
              <a:rPr lang="en-US" sz="1200" u="sng" dirty="0">
                <a:solidFill>
                  <a:srgbClr val="000000"/>
                </a:solidFill>
                <a:latin typeface="Calibri" panose="020F0502020204030204" pitchFamily="34" charset="0"/>
                <a:cs typeface="Calibri" panose="020F0502020204030204" pitchFamily="34" charset="0"/>
                <a:hlinkClick r:id="rId3"/>
              </a:rPr>
              <a:t>http://www.texasstatebass.com/ </a:t>
            </a:r>
            <a:endParaRPr lang="en-US" sz="1200" u="sng" dirty="0">
              <a:solidFill>
                <a:srgbClr val="000000"/>
              </a:solidFill>
              <a:latin typeface="Calibri" panose="020F0502020204030204" pitchFamily="34" charset="0"/>
              <a:cs typeface="Calibri" panose="020F0502020204030204" pitchFamily="34" charset="0"/>
            </a:endParaRPr>
          </a:p>
          <a:p>
            <a:pPr marL="0" indent="0">
              <a:buFontTx/>
              <a:buNone/>
              <a:tabLst>
                <a:tab pos="3889375" algn="l"/>
              </a:tabLst>
              <a:defRPr/>
            </a:pPr>
            <a:r>
              <a:rPr lang="en-US" sz="1200" dirty="0">
                <a:latin typeface="Calibri" panose="020F0502020204030204" pitchFamily="34" charset="0"/>
                <a:cs typeface="Calibri" panose="020F0502020204030204" pitchFamily="34" charset="0"/>
              </a:rPr>
              <a:t>Jim Brockman Youth Open  </a:t>
            </a:r>
            <a:r>
              <a:rPr lang="en-US" sz="1200" u="sng" dirty="0">
                <a:latin typeface="Calibri" panose="020F0502020204030204" pitchFamily="34" charset="0"/>
                <a:cs typeface="Calibri" panose="020F0502020204030204" pitchFamily="34" charset="0"/>
                <a:hlinkClick r:id="rId4"/>
              </a:rPr>
              <a:t>http://www.youthfishingleague.com/jbyo2018.html</a:t>
            </a:r>
            <a:endParaRPr lang="en-US" sz="1200" dirty="0">
              <a:latin typeface="Calibri" panose="020F0502020204030204" pitchFamily="34" charset="0"/>
              <a:cs typeface="Calibri" panose="020F0502020204030204" pitchFamily="34" charset="0"/>
            </a:endParaRPr>
          </a:p>
          <a:p>
            <a:pPr marL="0" indent="0">
              <a:buFontTx/>
              <a:buNone/>
              <a:tabLst>
                <a:tab pos="3889375" algn="l"/>
              </a:tabLst>
              <a:defRPr/>
            </a:pPr>
            <a:r>
              <a:rPr lang="en-US" sz="1200" dirty="0">
                <a:latin typeface="Calibri" panose="020F0502020204030204" pitchFamily="34" charset="0"/>
                <a:cs typeface="Calibri" panose="020F0502020204030204" pitchFamily="34" charset="0"/>
              </a:rPr>
              <a:t>The Texas Fallen Heroes H.S. Fishing Championship  </a:t>
            </a:r>
            <a:r>
              <a:rPr lang="en-US" sz="1200" u="sng" dirty="0">
                <a:latin typeface="Calibri" panose="020F0502020204030204" pitchFamily="34" charset="0"/>
                <a:cs typeface="Calibri" panose="020F0502020204030204" pitchFamily="34" charset="0"/>
                <a:hlinkClick r:id="rId5"/>
              </a:rPr>
              <a:t>http://www.outdoorfreedom.net/texas-fallen-heroes-championship.html</a:t>
            </a:r>
            <a:endParaRPr lang="en-US" sz="1200" dirty="0">
              <a:latin typeface="Calibri" panose="020F0502020204030204" pitchFamily="34" charset="0"/>
              <a:cs typeface="Calibri" panose="020F0502020204030204" pitchFamily="34" charset="0"/>
            </a:endParaRPr>
          </a:p>
          <a:p>
            <a:pPr marL="0" indent="0">
              <a:buFontTx/>
              <a:buNone/>
              <a:tabLst>
                <a:tab pos="3889375" algn="l"/>
              </a:tabLst>
              <a:defRPr/>
            </a:pPr>
            <a:r>
              <a:rPr lang="en-US" sz="1200" dirty="0">
                <a:latin typeface="Calibri" panose="020F0502020204030204" pitchFamily="34" charset="0"/>
                <a:cs typeface="Calibri" panose="020F0502020204030204" pitchFamily="34" charset="0"/>
              </a:rPr>
              <a:t>National Lake Fork High School Open  </a:t>
            </a:r>
            <a:r>
              <a:rPr lang="en-US" sz="1200" u="sng" dirty="0">
                <a:latin typeface="Calibri" panose="020F0502020204030204" pitchFamily="34" charset="0"/>
                <a:cs typeface="Calibri" panose="020F0502020204030204" pitchFamily="34" charset="0"/>
                <a:hlinkClick r:id="rId6"/>
              </a:rPr>
              <a:t>http://lakeforkchamber.org/lakeforkopen.html</a:t>
            </a:r>
            <a:endParaRPr lang="en-US" sz="1200" dirty="0">
              <a:latin typeface="Calibri" panose="020F0502020204030204" pitchFamily="34" charset="0"/>
              <a:cs typeface="Calibri" panose="020F0502020204030204" pitchFamily="34" charset="0"/>
            </a:endParaRPr>
          </a:p>
          <a:p>
            <a:pPr marL="0" indent="0">
              <a:buFontTx/>
              <a:buNone/>
              <a:tabLst>
                <a:tab pos="3889375" algn="l"/>
              </a:tabLst>
              <a:defRPr/>
            </a:pPr>
            <a:r>
              <a:rPr lang="en-US" sz="1200" dirty="0">
                <a:latin typeface="Calibri" panose="020F0502020204030204" pitchFamily="34" charset="0"/>
                <a:cs typeface="Calibri" panose="020F0502020204030204" pitchFamily="34" charset="0"/>
              </a:rPr>
              <a:t> </a:t>
            </a:r>
          </a:p>
          <a:p>
            <a:pPr marL="0" indent="0">
              <a:buFontTx/>
              <a:buNone/>
              <a:defRPr/>
            </a:pPr>
            <a:r>
              <a:rPr lang="en-US" sz="1200" b="1" u="sng" dirty="0">
                <a:latin typeface="Calibri" panose="020F0502020204030204" pitchFamily="34" charset="0"/>
                <a:cs typeface="Calibri" panose="020F0502020204030204" pitchFamily="34" charset="0"/>
              </a:rPr>
              <a:t>Local Bass Clubs</a:t>
            </a:r>
            <a:r>
              <a:rPr lang="en-US" sz="1200" dirty="0">
                <a:latin typeface="Calibri" panose="020F0502020204030204" pitchFamily="34" charset="0"/>
                <a:cs typeface="Calibri" panose="020F0502020204030204" pitchFamily="34" charset="0"/>
              </a:rPr>
              <a:t> (anglers under 18 need to be sponsored by an adult/parent)</a:t>
            </a:r>
          </a:p>
          <a:p>
            <a:pPr marL="0" indent="0">
              <a:buFontTx/>
              <a:buNone/>
              <a:defRPr/>
            </a:pPr>
            <a:r>
              <a:rPr lang="en-US" sz="1200" dirty="0">
                <a:latin typeface="Calibri" panose="020F0502020204030204" pitchFamily="34" charset="0"/>
                <a:cs typeface="Calibri" panose="020F0502020204030204" pitchFamily="34" charset="0"/>
              </a:rPr>
              <a:t>The Woodlands Bass Club	 	www.thewoodlandsbassclub.org</a:t>
            </a:r>
          </a:p>
          <a:p>
            <a:pPr marL="0" indent="0">
              <a:buFontTx/>
              <a:buNone/>
              <a:defRPr/>
            </a:pPr>
            <a:r>
              <a:rPr lang="en-US" sz="1200" dirty="0">
                <a:latin typeface="Calibri" panose="020F0502020204030204" pitchFamily="34" charset="0"/>
                <a:cs typeface="Calibri" panose="020F0502020204030204" pitchFamily="34" charset="0"/>
              </a:rPr>
              <a:t>Seven Coves Bass Club		www.sevencovesbassclub.com</a:t>
            </a:r>
          </a:p>
          <a:p>
            <a:pPr marL="0" indent="0">
              <a:buFontTx/>
              <a:buNone/>
              <a:defRPr/>
            </a:pPr>
            <a:r>
              <a:rPr lang="en-US" sz="1200" dirty="0">
                <a:latin typeface="Calibri" panose="020F0502020204030204" pitchFamily="34" charset="0"/>
                <a:cs typeface="Calibri" panose="020F0502020204030204" pitchFamily="34" charset="0"/>
              </a:rPr>
              <a:t>Tuesday night tournaments at Lakeview Marina on Lake Conroe</a:t>
            </a:r>
          </a:p>
          <a:p>
            <a:pPr marL="0" indent="0">
              <a:buFontTx/>
              <a:buNone/>
              <a:defRPr/>
            </a:pPr>
            <a:r>
              <a:rPr lang="en-US" sz="1200" dirty="0">
                <a:latin typeface="Calibri" panose="020F0502020204030204" pitchFamily="34" charset="0"/>
                <a:cs typeface="Calibri" panose="020F0502020204030204" pitchFamily="34" charset="0"/>
              </a:rPr>
              <a:t>Sunday Morning tournaments held at Stow-A-Way Marina on Lake Conroe</a:t>
            </a:r>
          </a:p>
          <a:p>
            <a:pPr eaLnBrk="1" hangingPunct="1">
              <a:defRPr/>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53BA84B-3C47-115C-979F-5763DF5CFB8F}"/>
              </a:ext>
            </a:extLst>
          </p:cNvPr>
          <p:cNvSpPr>
            <a:spLocks noGrp="1" noChangeArrowheads="1"/>
          </p:cNvSpPr>
          <p:nvPr>
            <p:ph type="title"/>
          </p:nvPr>
        </p:nvSpPr>
        <p:spPr>
          <a:xfrm>
            <a:off x="457200" y="152400"/>
            <a:ext cx="8229600" cy="1143000"/>
          </a:xfrm>
        </p:spPr>
        <p:txBody>
          <a:bodyPr/>
          <a:lstStyle/>
          <a:p>
            <a:r>
              <a:rPr lang="en-US" altLang="en-US" sz="4000">
                <a:latin typeface="Calibri" panose="020F0502020204030204" pitchFamily="34" charset="0"/>
                <a:cs typeface="Calibri" panose="020F0502020204030204" pitchFamily="34" charset="0"/>
              </a:rPr>
              <a:t>THSBA Registration</a:t>
            </a:r>
            <a:endParaRPr lang="en-US" altLang="en-US" sz="4000"/>
          </a:p>
        </p:txBody>
      </p:sp>
      <p:sp>
        <p:nvSpPr>
          <p:cNvPr id="3" name="Content Placeholder 2">
            <a:extLst>
              <a:ext uri="{FF2B5EF4-FFF2-40B4-BE49-F238E27FC236}">
                <a16:creationId xmlns:a16="http://schemas.microsoft.com/office/drawing/2014/main" id="{6D5BFE32-13F5-0C95-2BEB-58C33A5A496C}"/>
              </a:ext>
            </a:extLst>
          </p:cNvPr>
          <p:cNvSpPr>
            <a:spLocks noGrp="1"/>
          </p:cNvSpPr>
          <p:nvPr>
            <p:ph idx="1"/>
          </p:nvPr>
        </p:nvSpPr>
        <p:spPr>
          <a:xfrm>
            <a:off x="914400" y="1524000"/>
            <a:ext cx="7924800" cy="4495800"/>
          </a:xfrm>
        </p:spPr>
        <p:txBody>
          <a:bodyPr/>
          <a:lstStyle/>
          <a:p>
            <a:pPr>
              <a:defRPr/>
            </a:pPr>
            <a:r>
              <a:rPr lang="en-US" sz="2000" dirty="0">
                <a:latin typeface="Calibri" panose="020F0502020204030204" pitchFamily="34" charset="0"/>
                <a:cs typeface="Calibri" panose="020F0502020204030204" pitchFamily="34" charset="0"/>
              </a:rPr>
              <a:t>Cost to join TWHS BFT $150</a:t>
            </a:r>
          </a:p>
          <a:p>
            <a:pPr>
              <a:defRPr/>
            </a:pPr>
            <a:r>
              <a:rPr lang="en-US" sz="2000" dirty="0">
                <a:latin typeface="Calibri" panose="020F0502020204030204" pitchFamily="34" charset="0"/>
                <a:cs typeface="Calibri" panose="020F0502020204030204" pitchFamily="34" charset="0"/>
              </a:rPr>
              <a:t>Cost to join THSBA $60 </a:t>
            </a:r>
          </a:p>
          <a:p>
            <a:pPr>
              <a:defRPr/>
            </a:pPr>
            <a:r>
              <a:rPr lang="en-US" sz="2000" dirty="0">
                <a:latin typeface="Calibri" panose="020F0502020204030204" pitchFamily="34" charset="0"/>
                <a:cs typeface="Calibri" panose="020F0502020204030204" pitchFamily="34" charset="0"/>
              </a:rPr>
              <a:t>Team Jersey $75 (optional hoodie $75)</a:t>
            </a:r>
          </a:p>
          <a:p>
            <a:pPr>
              <a:defRPr/>
            </a:pPr>
            <a:r>
              <a:rPr lang="en-US" sz="2000" dirty="0">
                <a:latin typeface="Calibri" panose="020F0502020204030204" pitchFamily="34" charset="0"/>
                <a:cs typeface="Calibri" panose="020F0502020204030204" pitchFamily="34" charset="0"/>
              </a:rPr>
              <a:t>Boater Safety Certification</a:t>
            </a:r>
          </a:p>
          <a:p>
            <a:pPr>
              <a:defRPr/>
            </a:pPr>
            <a:r>
              <a:rPr lang="en-US" sz="2000" dirty="0">
                <a:latin typeface="Calibri" panose="020F0502020204030204" pitchFamily="34" charset="0"/>
                <a:cs typeface="Calibri" panose="020F0502020204030204" pitchFamily="34" charset="0"/>
              </a:rPr>
              <a:t>CISD Participation Physical</a:t>
            </a:r>
          </a:p>
          <a:p>
            <a:pPr>
              <a:defRPr/>
            </a:pPr>
            <a:r>
              <a:rPr lang="en-US" sz="2000" dirty="0">
                <a:latin typeface="Calibri" panose="020F0502020204030204" pitchFamily="34" charset="0"/>
                <a:cs typeface="Calibri" panose="020F0502020204030204" pitchFamily="34" charset="0"/>
              </a:rPr>
              <a:t>Individual &amp; Boat Captain Release Forms</a:t>
            </a:r>
          </a:p>
          <a:p>
            <a:pPr>
              <a:defRPr/>
            </a:pPr>
            <a:r>
              <a:rPr lang="en-US" sz="2000" dirty="0">
                <a:latin typeface="Calibri" panose="020F0502020204030204" pitchFamily="34" charset="0"/>
                <a:cs typeface="Calibri" panose="020F0502020204030204" pitchFamily="34" charset="0"/>
              </a:rPr>
              <a:t>Boat Captain CISD Background Check</a:t>
            </a:r>
          </a:p>
          <a:p>
            <a:pPr>
              <a:defRPr/>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AC9AF59-5E47-867D-1332-F7932088F836}"/>
              </a:ext>
            </a:extLst>
          </p:cNvPr>
          <p:cNvSpPr>
            <a:spLocks noGrp="1" noChangeArrowheads="1"/>
          </p:cNvSpPr>
          <p:nvPr>
            <p:ph type="title"/>
          </p:nvPr>
        </p:nvSpPr>
        <p:spPr>
          <a:xfrm>
            <a:off x="457200" y="228600"/>
            <a:ext cx="8229600" cy="1143000"/>
          </a:xfrm>
        </p:spPr>
        <p:txBody>
          <a:bodyPr/>
          <a:lstStyle/>
          <a:p>
            <a:r>
              <a:rPr lang="en-US" altLang="en-US" b="1">
                <a:solidFill>
                  <a:srgbClr val="0070C0"/>
                </a:solidFill>
                <a:latin typeface="Calibri" panose="020F0502020204030204" pitchFamily="34" charset="0"/>
                <a:cs typeface="Calibri" panose="020F0502020204030204" pitchFamily="34" charset="0"/>
              </a:rPr>
              <a:t>2020/21/22 Accomplishments</a:t>
            </a:r>
          </a:p>
        </p:txBody>
      </p:sp>
      <p:sp>
        <p:nvSpPr>
          <p:cNvPr id="4099" name="Content Placeholder 2">
            <a:extLst>
              <a:ext uri="{FF2B5EF4-FFF2-40B4-BE49-F238E27FC236}">
                <a16:creationId xmlns:a16="http://schemas.microsoft.com/office/drawing/2014/main" id="{59C71D20-78E2-4307-74BE-6F84B511063F}"/>
              </a:ext>
            </a:extLst>
          </p:cNvPr>
          <p:cNvSpPr>
            <a:spLocks noGrp="1" noChangeArrowheads="1"/>
          </p:cNvSpPr>
          <p:nvPr>
            <p:ph idx="1"/>
          </p:nvPr>
        </p:nvSpPr>
        <p:spPr>
          <a:xfrm>
            <a:off x="457200" y="1219200"/>
            <a:ext cx="8229600" cy="4906963"/>
          </a:xfrm>
        </p:spPr>
        <p:txBody>
          <a:bodyPr/>
          <a:lstStyle/>
          <a:p>
            <a:r>
              <a:rPr lang="en-US" altLang="en-US" sz="1400"/>
              <a:t>The Offshore team fished in 5 regular season tournaments in 2022 and the team won 3 of the 5. The team had a 10 tournament winning streak in place through the 2020-21 seasons. </a:t>
            </a:r>
          </a:p>
          <a:p>
            <a:r>
              <a:rPr lang="en-US" altLang="en-US" sz="1400"/>
              <a:t>Individual teams won 1</a:t>
            </a:r>
            <a:r>
              <a:rPr lang="en-US" altLang="en-US" sz="1400" baseline="30000"/>
              <a:t>st</a:t>
            </a:r>
            <a:r>
              <a:rPr lang="en-US" altLang="en-US" sz="1400"/>
              <a:t> place in 3 of the 5 regular season tournaments. The team has 15 “Top 10” finishes over the past three seasons</a:t>
            </a:r>
          </a:p>
          <a:p>
            <a:r>
              <a:rPr lang="en-US" altLang="en-US" sz="1400"/>
              <a:t>TWHS Offshore team was named “Team of the Year” as THSBA Bayou City Division Champions in 2020, 2021, and 2022!</a:t>
            </a:r>
          </a:p>
          <a:p>
            <a:r>
              <a:rPr lang="en-US" altLang="en-US" sz="1400"/>
              <a:t>The team had a record school sack (top 3 bags weighed in) of 58.4 lbs. for the win at Sam Rayburn in March 2022.</a:t>
            </a:r>
          </a:p>
        </p:txBody>
      </p:sp>
      <p:pic>
        <p:nvPicPr>
          <p:cNvPr id="4100" name="Picture 3">
            <a:extLst>
              <a:ext uri="{FF2B5EF4-FFF2-40B4-BE49-F238E27FC236}">
                <a16:creationId xmlns:a16="http://schemas.microsoft.com/office/drawing/2014/main" id="{3614AADE-7CD2-DCB2-EEB6-C2239C6B34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1819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a:extLst>
              <a:ext uri="{FF2B5EF4-FFF2-40B4-BE49-F238E27FC236}">
                <a16:creationId xmlns:a16="http://schemas.microsoft.com/office/drawing/2014/main" id="{4BBF7B10-9FB2-0156-477F-CE21C8126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3238500"/>
            <a:ext cx="29876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a:extLst>
              <a:ext uri="{FF2B5EF4-FFF2-40B4-BE49-F238E27FC236}">
                <a16:creationId xmlns:a16="http://schemas.microsoft.com/office/drawing/2014/main" id="{54339090-D680-C174-A038-7090BA07DB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6275" y="3276600"/>
            <a:ext cx="32353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D77473B-7A42-7F9C-9720-6A9D3DA05B7C}"/>
              </a:ext>
            </a:extLst>
          </p:cNvPr>
          <p:cNvSpPr>
            <a:spLocks noGrp="1" noChangeArrowheads="1"/>
          </p:cNvSpPr>
          <p:nvPr>
            <p:ph type="ctrTitle"/>
          </p:nvPr>
        </p:nvSpPr>
        <p:spPr>
          <a:xfrm>
            <a:off x="609600" y="381000"/>
            <a:ext cx="7772400" cy="1828800"/>
          </a:xfrm>
        </p:spPr>
        <p:txBody>
          <a:bodyPr anchor="ctr"/>
          <a:lstStyle/>
          <a:p>
            <a:pPr eaLnBrk="1" hangingPunct="1"/>
            <a:r>
              <a:rPr lang="en-US" altLang="en-US" sz="4800" b="1">
                <a:solidFill>
                  <a:srgbClr val="008000"/>
                </a:solidFill>
                <a:latin typeface="Calibri" panose="020F0502020204030204" pitchFamily="34" charset="0"/>
                <a:cs typeface="Calibri" panose="020F0502020204030204" pitchFamily="34" charset="0"/>
              </a:rPr>
              <a:t>The Woodlands High School</a:t>
            </a:r>
            <a:br>
              <a:rPr lang="en-US" altLang="en-US" sz="4800" b="1">
                <a:solidFill>
                  <a:srgbClr val="008000"/>
                </a:solidFill>
                <a:latin typeface="Calibri" panose="020F0502020204030204" pitchFamily="34" charset="0"/>
                <a:cs typeface="Calibri" panose="020F0502020204030204" pitchFamily="34" charset="0"/>
              </a:rPr>
            </a:br>
            <a:r>
              <a:rPr lang="en-US" altLang="en-US" sz="4800" b="1">
                <a:solidFill>
                  <a:srgbClr val="008000"/>
                </a:solidFill>
                <a:latin typeface="Calibri" panose="020F0502020204030204" pitchFamily="34" charset="0"/>
                <a:cs typeface="Calibri" panose="020F0502020204030204" pitchFamily="34" charset="0"/>
              </a:rPr>
              <a:t> Bass Fishing Team</a:t>
            </a:r>
          </a:p>
        </p:txBody>
      </p:sp>
      <p:sp>
        <p:nvSpPr>
          <p:cNvPr id="24579" name="Rectangle 3">
            <a:extLst>
              <a:ext uri="{FF2B5EF4-FFF2-40B4-BE49-F238E27FC236}">
                <a16:creationId xmlns:a16="http://schemas.microsoft.com/office/drawing/2014/main" id="{446F67E4-ED9A-5EF4-6D7D-0008B8920116}"/>
              </a:ext>
            </a:extLst>
          </p:cNvPr>
          <p:cNvSpPr>
            <a:spLocks noGrp="1" noChangeArrowheads="1"/>
          </p:cNvSpPr>
          <p:nvPr>
            <p:ph type="subTitle" idx="1"/>
          </p:nvPr>
        </p:nvSpPr>
        <p:spPr>
          <a:xfrm>
            <a:off x="1295400" y="2895600"/>
            <a:ext cx="6400800" cy="1752600"/>
          </a:xfrm>
        </p:spPr>
        <p:txBody>
          <a:bodyPr/>
          <a:lstStyle/>
          <a:p>
            <a:pPr eaLnBrk="1" hangingPunct="1"/>
            <a:r>
              <a:rPr lang="en-US" altLang="en-US" sz="3200">
                <a:latin typeface="Calibri" panose="020F0502020204030204" pitchFamily="34" charset="0"/>
                <a:cs typeface="Calibri" panose="020F0502020204030204" pitchFamily="34" charset="0"/>
              </a:rPr>
              <a:t>Welcome to </a:t>
            </a:r>
            <a:r>
              <a:rPr lang="en-US" altLang="en-US" sz="3200" b="1">
                <a:solidFill>
                  <a:srgbClr val="0070C0"/>
                </a:solidFill>
                <a:latin typeface="Calibri" panose="020F0502020204030204" pitchFamily="34" charset="0"/>
                <a:cs typeface="Calibri" panose="020F0502020204030204" pitchFamily="34" charset="0"/>
              </a:rPr>
              <a:t>Offshore Fishing</a:t>
            </a:r>
            <a:r>
              <a:rPr lang="en-US" altLang="en-US" sz="3200">
                <a:latin typeface="Calibri" panose="020F0502020204030204" pitchFamily="34" charset="0"/>
                <a:cs typeface="Calibri" panose="020F0502020204030204" pitchFamily="34" charset="0"/>
              </a:rPr>
              <a:t>! </a:t>
            </a:r>
          </a:p>
          <a:p>
            <a:pPr eaLnBrk="1" hangingPunct="1"/>
            <a:r>
              <a:rPr lang="en-US" altLang="en-US" sz="3200">
                <a:latin typeface="Calibri" panose="020F0502020204030204" pitchFamily="34" charset="0"/>
                <a:cs typeface="Calibri" panose="020F0502020204030204" pitchFamily="34" charset="0"/>
              </a:rPr>
              <a:t>Boat Tournament Information</a:t>
            </a:r>
          </a:p>
          <a:p>
            <a:pPr eaLnBrk="1" hangingPunct="1"/>
            <a:r>
              <a:rPr lang="en-US" altLang="en-US" sz="3200">
                <a:latin typeface="Calibri" panose="020F0502020204030204" pitchFamily="34" charset="0"/>
                <a:cs typeface="Calibri" panose="020F0502020204030204" pitchFamily="34" charset="0"/>
              </a:rPr>
              <a:t>2022-23</a:t>
            </a:r>
          </a:p>
        </p:txBody>
      </p:sp>
      <p:pic>
        <p:nvPicPr>
          <p:cNvPr id="24580" name="Picture 3">
            <a:extLst>
              <a:ext uri="{FF2B5EF4-FFF2-40B4-BE49-F238E27FC236}">
                <a16:creationId xmlns:a16="http://schemas.microsoft.com/office/drawing/2014/main" id="{CF329D51-F11B-4C76-7BD5-A66B81B80F2B}"/>
              </a:ext>
            </a:extLst>
          </p:cNvPr>
          <p:cNvPicPr>
            <a:picLocks noChangeAspect="1"/>
          </p:cNvPicPr>
          <p:nvPr/>
        </p:nvPicPr>
        <p:blipFill>
          <a:blip r:embed="rId2">
            <a:extLst>
              <a:ext uri="{28A0092B-C50C-407E-A947-70E740481C1C}">
                <a14:useLocalDpi xmlns:a14="http://schemas.microsoft.com/office/drawing/2010/main" val="0"/>
              </a:ext>
            </a:extLst>
          </a:blip>
          <a:srcRect l="5669" t="1060" r="2475"/>
          <a:stretch>
            <a:fillRect/>
          </a:stretch>
        </p:blipFill>
        <p:spPr bwMode="auto">
          <a:xfrm>
            <a:off x="274638" y="4114800"/>
            <a:ext cx="20415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6A6A49E-77A2-2044-249F-81C247AA7D8C}"/>
              </a:ext>
            </a:extLst>
          </p:cNvPr>
          <p:cNvSpPr>
            <a:spLocks noGrp="1" noChangeArrowheads="1"/>
          </p:cNvSpPr>
          <p:nvPr>
            <p:ph type="title"/>
          </p:nvPr>
        </p:nvSpPr>
        <p:spPr>
          <a:xfrm>
            <a:off x="457200" y="274638"/>
            <a:ext cx="8264525" cy="639762"/>
          </a:xfrm>
        </p:spPr>
        <p:txBody>
          <a:bodyPr/>
          <a:lstStyle/>
          <a:p>
            <a:r>
              <a:rPr lang="en-US" altLang="en-US" sz="3600" b="1">
                <a:solidFill>
                  <a:srgbClr val="0070C0"/>
                </a:solidFill>
                <a:latin typeface="Calibri" panose="020F0502020204030204" pitchFamily="34" charset="0"/>
                <a:cs typeface="Calibri" panose="020F0502020204030204" pitchFamily="34" charset="0"/>
              </a:rPr>
              <a:t>Back to back Y/Y winning history!</a:t>
            </a:r>
          </a:p>
        </p:txBody>
      </p:sp>
      <p:pic>
        <p:nvPicPr>
          <p:cNvPr id="5123" name="Picture 7">
            <a:extLst>
              <a:ext uri="{FF2B5EF4-FFF2-40B4-BE49-F238E27FC236}">
                <a16:creationId xmlns:a16="http://schemas.microsoft.com/office/drawing/2014/main" id="{D8479EDB-237C-39D1-06C1-5DD99B050E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82700"/>
            <a:ext cx="3429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a:extLst>
              <a:ext uri="{FF2B5EF4-FFF2-40B4-BE49-F238E27FC236}">
                <a16:creationId xmlns:a16="http://schemas.microsoft.com/office/drawing/2014/main" id="{CB598D79-8221-1C33-F7E6-CC5244EF1D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43400"/>
            <a:ext cx="39433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Content Placeholder 10">
            <a:extLst>
              <a:ext uri="{FF2B5EF4-FFF2-40B4-BE49-F238E27FC236}">
                <a16:creationId xmlns:a16="http://schemas.microsoft.com/office/drawing/2014/main" id="{0CF8F102-16F2-66B3-939A-3276D6CCB80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0" y="914400"/>
            <a:ext cx="3236913" cy="3355975"/>
          </a:xfrm>
        </p:spPr>
      </p:pic>
      <p:pic>
        <p:nvPicPr>
          <p:cNvPr id="5126" name="Picture 11">
            <a:extLst>
              <a:ext uri="{FF2B5EF4-FFF2-40B4-BE49-F238E27FC236}">
                <a16:creationId xmlns:a16="http://schemas.microsoft.com/office/drawing/2014/main" id="{D6A808B9-E747-9E1E-7EBA-87BCC6C545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4114800"/>
            <a:ext cx="28400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C85DD57-6C24-CEE5-5584-DCA17C7C28DC}"/>
              </a:ext>
            </a:extLst>
          </p:cNvPr>
          <p:cNvSpPr>
            <a:spLocks noGrp="1" noChangeArrowheads="1"/>
          </p:cNvSpPr>
          <p:nvPr>
            <p:ph type="title"/>
          </p:nvPr>
        </p:nvSpPr>
        <p:spPr/>
        <p:txBody>
          <a:bodyPr/>
          <a:lstStyle/>
          <a:p>
            <a:r>
              <a:rPr lang="en-US" altLang="en-US" b="1">
                <a:solidFill>
                  <a:srgbClr val="0070C0"/>
                </a:solidFill>
                <a:latin typeface="Calibri" panose="020F0502020204030204" pitchFamily="34" charset="0"/>
                <a:cs typeface="Calibri" panose="020F0502020204030204" pitchFamily="34" charset="0"/>
              </a:rPr>
              <a:t>Team History &amp; Expectations</a:t>
            </a:r>
          </a:p>
        </p:txBody>
      </p:sp>
      <p:pic>
        <p:nvPicPr>
          <p:cNvPr id="6147" name="Picture 1">
            <a:extLst>
              <a:ext uri="{FF2B5EF4-FFF2-40B4-BE49-F238E27FC236}">
                <a16:creationId xmlns:a16="http://schemas.microsoft.com/office/drawing/2014/main" id="{9DF797EE-8667-45F1-F692-066495A6A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600200"/>
            <a:ext cx="3448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84DA4D0-BB1B-8953-14B0-13BFF6C0BBC5}"/>
              </a:ext>
            </a:extLst>
          </p:cNvPr>
          <p:cNvSpPr>
            <a:spLocks noGrp="1" noChangeArrowheads="1"/>
          </p:cNvSpPr>
          <p:nvPr>
            <p:ph type="title"/>
          </p:nvPr>
        </p:nvSpPr>
        <p:spPr/>
        <p:txBody>
          <a:bodyPr/>
          <a:lstStyle/>
          <a:p>
            <a:pPr eaLnBrk="1" hangingPunct="1"/>
            <a:r>
              <a:rPr lang="en-US" altLang="en-US" b="1">
                <a:solidFill>
                  <a:srgbClr val="0070C0"/>
                </a:solidFill>
                <a:latin typeface="Calibri" panose="020F0502020204030204" pitchFamily="34" charset="0"/>
                <a:cs typeface="Calibri" panose="020F0502020204030204" pitchFamily="34" charset="0"/>
              </a:rPr>
              <a:t>Getting involved</a:t>
            </a:r>
            <a:br>
              <a:rPr lang="en-US" altLang="en-US" b="1">
                <a:solidFill>
                  <a:srgbClr val="0070C0"/>
                </a:solidFill>
                <a:latin typeface="Calibri" panose="020F0502020204030204" pitchFamily="34" charset="0"/>
                <a:cs typeface="Calibri" panose="020F0502020204030204" pitchFamily="34" charset="0"/>
              </a:rPr>
            </a:br>
            <a:r>
              <a:rPr lang="en-US" altLang="en-US" sz="1800" b="1">
                <a:solidFill>
                  <a:srgbClr val="0070C0"/>
                </a:solidFill>
                <a:latin typeface="Calibri" panose="020F0502020204030204" pitchFamily="34" charset="0"/>
                <a:cs typeface="Calibri" panose="020F0502020204030204" pitchFamily="34" charset="0"/>
              </a:rPr>
              <a:t>Texas High School Bass Association - THSBA</a:t>
            </a:r>
          </a:p>
        </p:txBody>
      </p:sp>
      <p:sp>
        <p:nvSpPr>
          <p:cNvPr id="7171" name="Rectangle 3">
            <a:extLst>
              <a:ext uri="{FF2B5EF4-FFF2-40B4-BE49-F238E27FC236}">
                <a16:creationId xmlns:a16="http://schemas.microsoft.com/office/drawing/2014/main" id="{C75A1637-3E94-140A-0D52-1009955254D7}"/>
              </a:ext>
            </a:extLst>
          </p:cNvPr>
          <p:cNvSpPr>
            <a:spLocks noGrp="1" noChangeArrowheads="1"/>
          </p:cNvSpPr>
          <p:nvPr>
            <p:ph type="body" idx="1"/>
          </p:nvPr>
        </p:nvSpPr>
        <p:spPr>
          <a:xfrm>
            <a:off x="457200" y="1676400"/>
            <a:ext cx="8229600" cy="4572000"/>
          </a:xfrm>
        </p:spPr>
        <p:txBody>
          <a:bodyPr/>
          <a:lstStyle/>
          <a:p>
            <a:pPr eaLnBrk="1" hangingPunct="1">
              <a:lnSpc>
                <a:spcPct val="80000"/>
              </a:lnSpc>
            </a:pPr>
            <a:r>
              <a:rPr lang="en-US" altLang="en-US" sz="1400" dirty="0">
                <a:latin typeface="Calibri" panose="020F0502020204030204" pitchFamily="34" charset="0"/>
                <a:cs typeface="Calibri" panose="020F0502020204030204" pitchFamily="34" charset="0"/>
              </a:rPr>
              <a:t>Anglers in 9-12th grades are eligible to participate</a:t>
            </a:r>
          </a:p>
          <a:p>
            <a:pPr eaLnBrk="1" hangingPunct="1">
              <a:lnSpc>
                <a:spcPct val="80000"/>
              </a:lnSpc>
            </a:pPr>
            <a:r>
              <a:rPr lang="en-US" altLang="en-US" sz="1400" b="1" dirty="0">
                <a:latin typeface="Calibri" panose="020F0502020204030204" pitchFamily="34" charset="0"/>
                <a:cs typeface="Calibri" panose="020F0502020204030204" pitchFamily="34" charset="0"/>
              </a:rPr>
              <a:t>TWHS BFT program does not supply boats</a:t>
            </a:r>
          </a:p>
          <a:p>
            <a:pPr eaLnBrk="1" hangingPunct="1">
              <a:lnSpc>
                <a:spcPct val="80000"/>
              </a:lnSpc>
            </a:pPr>
            <a:r>
              <a:rPr lang="en-US" altLang="en-US" sz="1400" b="1" dirty="0">
                <a:latin typeface="Calibri" panose="020F0502020204030204" pitchFamily="34" charset="0"/>
                <a:cs typeface="Calibri" panose="020F0502020204030204" pitchFamily="34" charset="0"/>
              </a:rPr>
              <a:t>Anglers and their families are ultimately responsible for acquiring a boat and boat captain</a:t>
            </a:r>
            <a:r>
              <a:rPr lang="en-US" altLang="en-US" sz="1400" dirty="0">
                <a:latin typeface="Calibri" panose="020F0502020204030204" pitchFamily="34" charset="0"/>
                <a:cs typeface="Calibri" panose="020F0502020204030204" pitchFamily="34" charset="0"/>
              </a:rPr>
              <a:t>.  The Booster club will assist as a clearing house of information on available anglers and captains, </a:t>
            </a:r>
            <a:r>
              <a:rPr lang="en-US" altLang="en-US" sz="1400" dirty="0">
                <a:solidFill>
                  <a:srgbClr val="FF0000"/>
                </a:solidFill>
                <a:latin typeface="Calibri" panose="020F0502020204030204" pitchFamily="34" charset="0"/>
                <a:cs typeface="Calibri" panose="020F0502020204030204" pitchFamily="34" charset="0"/>
              </a:rPr>
              <a:t>but we do not assign teams (varying commitment levels)</a:t>
            </a:r>
          </a:p>
          <a:p>
            <a:pPr eaLnBrk="1" hangingPunct="1">
              <a:lnSpc>
                <a:spcPct val="80000"/>
              </a:lnSpc>
            </a:pPr>
            <a:r>
              <a:rPr lang="en-US" altLang="en-US" sz="1400" dirty="0">
                <a:latin typeface="Calibri" panose="020F0502020204030204" pitchFamily="34" charset="0"/>
                <a:cs typeface="Calibri" panose="020F0502020204030204" pitchFamily="34" charset="0"/>
              </a:rPr>
              <a:t>Boat teams consist of two anglers and one boat captain. Once registered, teams are set for the season. Substitute boat captains are permitted </a:t>
            </a:r>
            <a:r>
              <a:rPr lang="en-US" altLang="en-US" sz="1400" b="1" dirty="0">
                <a:latin typeface="Calibri" panose="020F0502020204030204" pitchFamily="34" charset="0"/>
                <a:cs typeface="Calibri" panose="020F0502020204030204" pitchFamily="34" charset="0"/>
              </a:rPr>
              <a:t>as long as they meet all requirements.</a:t>
            </a:r>
          </a:p>
          <a:p>
            <a:pPr eaLnBrk="1" hangingPunct="1">
              <a:lnSpc>
                <a:spcPct val="80000"/>
              </a:lnSpc>
            </a:pPr>
            <a:r>
              <a:rPr lang="en-US" altLang="en-US" sz="1400" dirty="0">
                <a:latin typeface="Calibri" panose="020F0502020204030204" pitchFamily="34" charset="0"/>
                <a:cs typeface="Calibri" panose="020F0502020204030204" pitchFamily="34" charset="0"/>
              </a:rPr>
              <a:t>Teams accumulate points at each event in which they participate.  If you change partners mid-season your accumulated points are forfeited.  </a:t>
            </a:r>
          </a:p>
          <a:p>
            <a:pPr eaLnBrk="1" hangingPunct="1">
              <a:lnSpc>
                <a:spcPct val="80000"/>
              </a:lnSpc>
            </a:pPr>
            <a:r>
              <a:rPr lang="en-US" altLang="en-US" sz="1400" dirty="0">
                <a:latin typeface="Calibri" panose="020F0502020204030204" pitchFamily="34" charset="0"/>
                <a:cs typeface="Calibri" panose="020F0502020204030204" pitchFamily="34" charset="0"/>
              </a:rPr>
              <a:t>THSBA Website: </a:t>
            </a:r>
            <a:r>
              <a:rPr lang="en-US" altLang="en-US" sz="1400" dirty="0">
                <a:latin typeface="Calibri" panose="020F0502020204030204" pitchFamily="34" charset="0"/>
                <a:cs typeface="Calibri" panose="020F0502020204030204" pitchFamily="34" charset="0"/>
                <a:hlinkClick r:id="rId2"/>
              </a:rPr>
              <a:t>http://www.texashighschoolbassassn.com/</a:t>
            </a:r>
            <a:endParaRPr lang="en-US" altLang="en-US" sz="1400" dirty="0">
              <a:latin typeface="Calibri" panose="020F0502020204030204" pitchFamily="34" charset="0"/>
              <a:cs typeface="Calibri" panose="020F0502020204030204" pitchFamily="34" charset="0"/>
            </a:endParaRPr>
          </a:p>
          <a:p>
            <a:pPr eaLnBrk="1" hangingPunct="1">
              <a:lnSpc>
                <a:spcPct val="80000"/>
              </a:lnSpc>
            </a:pPr>
            <a:r>
              <a:rPr lang="en-US" altLang="en-US" sz="1400" dirty="0">
                <a:latin typeface="Calibri" panose="020F0502020204030204" pitchFamily="34" charset="0"/>
                <a:cs typeface="Calibri" panose="020F0502020204030204" pitchFamily="34" charset="0"/>
              </a:rPr>
              <a:t>Cost to join THSBA is $60 (in addition to your TWHS BFT membership). </a:t>
            </a:r>
          </a:p>
          <a:p>
            <a:pPr eaLnBrk="1" hangingPunct="1">
              <a:lnSpc>
                <a:spcPct val="80000"/>
              </a:lnSpc>
            </a:pPr>
            <a:r>
              <a:rPr lang="en-US" altLang="en-US" sz="1400" dirty="0">
                <a:latin typeface="Calibri" panose="020F0502020204030204" pitchFamily="34" charset="0"/>
                <a:cs typeface="Calibri" panose="020F0502020204030204" pitchFamily="34" charset="0"/>
              </a:rPr>
              <a:t>Five regular season open tournaments, one regional tournament, one State Championship.</a:t>
            </a:r>
          </a:p>
          <a:p>
            <a:pPr eaLnBrk="1" hangingPunct="1">
              <a:lnSpc>
                <a:spcPct val="80000"/>
              </a:lnSpc>
            </a:pPr>
            <a:r>
              <a:rPr lang="en-US" altLang="en-US" sz="1400" dirty="0">
                <a:latin typeface="Calibri" panose="020F0502020204030204" pitchFamily="34" charset="0"/>
                <a:cs typeface="Calibri" panose="020F0502020204030204" pitchFamily="34" charset="0"/>
              </a:rPr>
              <a:t>Each tournament cost $60 per team (you pay as a team, if only one team member fishes, it is still $60)</a:t>
            </a:r>
          </a:p>
          <a:p>
            <a:pPr eaLnBrk="1" hangingPunct="1">
              <a:lnSpc>
                <a:spcPct val="80000"/>
              </a:lnSpc>
            </a:pPr>
            <a:r>
              <a:rPr lang="en-US" altLang="en-US" sz="1400" dirty="0">
                <a:latin typeface="Calibri" panose="020F0502020204030204" pitchFamily="34" charset="0"/>
                <a:cs typeface="Calibri" panose="020F0502020204030204" pitchFamily="34" charset="0"/>
              </a:rPr>
              <a:t>Must fish at least three tournaments to qualify for regionals, however it’s difficult to make regionals if you skip tournaments.  </a:t>
            </a:r>
          </a:p>
          <a:p>
            <a:pPr eaLnBrk="1" hangingPunct="1">
              <a:lnSpc>
                <a:spcPct val="80000"/>
              </a:lnSpc>
            </a:pPr>
            <a:r>
              <a:rPr lang="en-US" altLang="en-US" sz="1400" dirty="0">
                <a:latin typeface="Calibri" panose="020F0502020204030204" pitchFamily="34" charset="0"/>
                <a:cs typeface="Calibri" panose="020F0502020204030204" pitchFamily="34" charset="0"/>
              </a:rPr>
              <a:t>Current point system: points are earned based where you finish, first place receives 500, second 499     </a:t>
            </a:r>
          </a:p>
          <a:p>
            <a:pPr eaLnBrk="1" hangingPunct="1">
              <a:lnSpc>
                <a:spcPct val="80000"/>
              </a:lnSpc>
            </a:pPr>
            <a:r>
              <a:rPr lang="en-US" altLang="en-US" sz="1400" dirty="0">
                <a:latin typeface="Calibri" panose="020F0502020204030204" pitchFamily="34" charset="0"/>
                <a:cs typeface="Calibri" panose="020F0502020204030204" pitchFamily="34" charset="0"/>
              </a:rPr>
              <a:t>Student Anglers must have student ID, Fishing License if 17 and older</a:t>
            </a:r>
          </a:p>
          <a:p>
            <a:pPr eaLnBrk="1" hangingPunct="1">
              <a:lnSpc>
                <a:spcPct val="80000"/>
              </a:lnSpc>
            </a:pPr>
            <a:r>
              <a:rPr lang="en-US" altLang="en-US" sz="1400" b="1" dirty="0">
                <a:solidFill>
                  <a:srgbClr val="FF0000"/>
                </a:solidFill>
                <a:latin typeface="Calibri" panose="020F0502020204030204" pitchFamily="34" charset="0"/>
                <a:cs typeface="Calibri" panose="020F0502020204030204" pitchFamily="34" charset="0"/>
              </a:rPr>
              <a:t>Students must be UIL eligible to fish</a:t>
            </a:r>
            <a:r>
              <a:rPr lang="en-US" altLang="en-US" sz="1400" dirty="0">
                <a:latin typeface="Calibri" panose="020F0502020204030204" pitchFamily="34" charset="0"/>
                <a:cs typeface="Calibri" panose="020F0502020204030204" pitchFamily="34" charset="0"/>
              </a:rPr>
              <a:t>. If you are failing any class at the 9 week period you are UIL ineligible (Only exception is AP classes-must receive waiver).  You can become UIL eligible again once all grades are passing at one of the following three week periods.</a:t>
            </a:r>
          </a:p>
          <a:p>
            <a:pPr eaLnBrk="1" hangingPunct="1">
              <a:lnSpc>
                <a:spcPct val="80000"/>
              </a:lnSpc>
            </a:pPr>
            <a:r>
              <a:rPr lang="en-US" altLang="en-US" sz="1400" u="sng" dirty="0">
                <a:latin typeface="Calibri" panose="020F0502020204030204" pitchFamily="34" charset="0"/>
                <a:cs typeface="Calibri" panose="020F0502020204030204" pitchFamily="34" charset="0"/>
              </a:rPr>
              <a:t>All offshore anglers must complete a TPWD approved boater safety course to register for the first THSBA tournament.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9F91B-A58A-0424-CA9A-863EBA705A91}"/>
              </a:ext>
            </a:extLst>
          </p:cNvPr>
          <p:cNvSpPr/>
          <p:nvPr/>
        </p:nvSpPr>
        <p:spPr>
          <a:xfrm>
            <a:off x="188913" y="1238250"/>
            <a:ext cx="8831262" cy="3233738"/>
          </a:xfrm>
          <a:prstGeom prst="rect">
            <a:avLst/>
          </a:prstGeom>
          <a:ln w="12700">
            <a:solidFill>
              <a:schemeClr val="bg2">
                <a:lumMod val="50000"/>
              </a:schemeClr>
            </a:solid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07000"/>
              </a:lnSpc>
              <a:spcAft>
                <a:spcPts val="600"/>
              </a:spcAft>
              <a:defRPr/>
            </a:pPr>
            <a:r>
              <a:rPr lang="en-US" altLang="en-US" sz="1400" b="1" dirty="0">
                <a:latin typeface="Calibri" panose="020F0502020204030204" pitchFamily="34" charset="0"/>
                <a:cs typeface="Calibri" panose="020F0502020204030204" pitchFamily="34" charset="0"/>
              </a:rPr>
              <a:t>Offshore Angler Boater Safety Course</a:t>
            </a:r>
          </a:p>
          <a:p>
            <a:pPr eaLnBrk="1" hangingPunct="1">
              <a:lnSpc>
                <a:spcPct val="107000"/>
              </a:lnSpc>
              <a:spcAft>
                <a:spcPts val="600"/>
              </a:spcAft>
              <a:defRPr/>
            </a:pPr>
            <a:r>
              <a:rPr lang="en-US" altLang="en-US" sz="1400" dirty="0">
                <a:latin typeface="Calibri" panose="020F0502020204030204" pitchFamily="34" charset="0"/>
                <a:cs typeface="Calibri" panose="020F0502020204030204" pitchFamily="34" charset="0"/>
              </a:rPr>
              <a:t>The safety and well-being of our offshore fishing anglers is the TWHS Bass Fishing Club’s number one priority.  Boat captains and anglers alike have a shared responsibility to be knowledgeable of the rules of boating and environmental conditions while on the water.</a:t>
            </a:r>
          </a:p>
          <a:p>
            <a:pPr eaLnBrk="1" hangingPunct="1">
              <a:lnSpc>
                <a:spcPct val="107000"/>
              </a:lnSpc>
              <a:spcAft>
                <a:spcPts val="600"/>
              </a:spcAft>
              <a:defRPr/>
            </a:pPr>
            <a:r>
              <a:rPr lang="en-US" altLang="en-US" sz="1400" dirty="0">
                <a:latin typeface="Calibri" panose="020F0502020204030204" pitchFamily="34" charset="0"/>
                <a:cs typeface="Calibri" panose="020F0502020204030204" pitchFamily="34" charset="0"/>
              </a:rPr>
              <a:t>All anglers participating in offshore tournaments are required to successfully complete a TPWD approved </a:t>
            </a:r>
            <a:r>
              <a:rPr lang="en-US" altLang="en-US" sz="1400" b="1" dirty="0">
                <a:latin typeface="Calibri" panose="020F0502020204030204" pitchFamily="34" charset="0"/>
                <a:cs typeface="Calibri" panose="020F0502020204030204" pitchFamily="34" charset="0"/>
              </a:rPr>
              <a:t>boater safety course</a:t>
            </a:r>
            <a:r>
              <a:rPr lang="en-US" altLang="en-US" sz="1400" dirty="0">
                <a:latin typeface="Calibri" panose="020F0502020204030204" pitchFamily="34" charset="0"/>
                <a:cs typeface="Calibri" panose="020F0502020204030204" pitchFamily="34" charset="0"/>
              </a:rPr>
              <a:t>. Anglers must provide a certificate of course completion in order to register for the first THSBA tournament.</a:t>
            </a:r>
          </a:p>
          <a:p>
            <a:pPr eaLnBrk="1" hangingPunct="1">
              <a:lnSpc>
                <a:spcPct val="107000"/>
              </a:lnSpc>
              <a:spcAft>
                <a:spcPts val="600"/>
              </a:spcAft>
              <a:defRPr/>
            </a:pPr>
            <a:r>
              <a:rPr lang="en-US" altLang="en-US" sz="1400" dirty="0">
                <a:latin typeface="Calibri" panose="020F0502020204030204" pitchFamily="34" charset="0"/>
                <a:cs typeface="Calibri" panose="020F0502020204030204" pitchFamily="34" charset="0"/>
              </a:rPr>
              <a:t>A few of the topics that anglers will learn about  are: required safety equipment, boat nomenclature, navigation rules and right of ways, markers and buoy’s, emergency protocols, boat handling, etc.</a:t>
            </a:r>
          </a:p>
          <a:p>
            <a:pPr eaLnBrk="1" hangingPunct="1">
              <a:lnSpc>
                <a:spcPct val="107000"/>
              </a:lnSpc>
              <a:spcAft>
                <a:spcPts val="600"/>
              </a:spcAft>
              <a:defRPr/>
            </a:pPr>
            <a:r>
              <a:rPr lang="en-US" altLang="en-US" sz="1400" dirty="0">
                <a:latin typeface="Calibri" panose="020F0502020204030204" pitchFamily="34" charset="0"/>
                <a:cs typeface="Calibri" panose="020F0502020204030204" pitchFamily="34" charset="0"/>
              </a:rPr>
              <a:t>More information about boater safety courses can be found at the following websites:</a:t>
            </a:r>
          </a:p>
          <a:p>
            <a:pPr eaLnBrk="1" hangingPunct="1">
              <a:lnSpc>
                <a:spcPct val="107000"/>
              </a:lnSpc>
              <a:buFont typeface="Symbol" panose="05050102010706020507" pitchFamily="18" charset="2"/>
              <a:buChar char=""/>
              <a:defRPr/>
            </a:pPr>
            <a:r>
              <a:rPr lang="en-US" altLang="en-US" sz="1400" dirty="0">
                <a:latin typeface="Calibri" panose="020F0502020204030204" pitchFamily="34" charset="0"/>
                <a:cs typeface="Calibri" panose="020F0502020204030204" pitchFamily="34" charset="0"/>
              </a:rPr>
              <a:t> Texas Parks and Wildlife: </a:t>
            </a:r>
            <a:r>
              <a:rPr lang="en-US" sz="1400" dirty="0">
                <a:hlinkClick r:id="rId3"/>
              </a:rPr>
              <a:t>https://tpwd.elementlms.com/education/boater-ed/</a:t>
            </a:r>
            <a:r>
              <a:rPr lang="en-US" altLang="en-US" sz="1400" dirty="0">
                <a:latin typeface="Calibri" panose="020F0502020204030204" pitchFamily="34" charset="0"/>
                <a:cs typeface="Calibri" panose="020F0502020204030204" pitchFamily="34" charset="0"/>
              </a:rPr>
              <a:t>  </a:t>
            </a:r>
          </a:p>
          <a:p>
            <a:pPr eaLnBrk="1" hangingPunct="1">
              <a:lnSpc>
                <a:spcPct val="107000"/>
              </a:lnSpc>
              <a:buFont typeface="Symbol" panose="05050102010706020507" pitchFamily="18" charset="2"/>
              <a:buChar char=""/>
              <a:defRPr/>
            </a:pPr>
            <a:r>
              <a:rPr lang="en-US" altLang="en-US" sz="1400" u="sng" dirty="0">
                <a:latin typeface="Calibri" panose="020F0502020204030204" pitchFamily="34" charset="0"/>
                <a:cs typeface="Calibri" panose="020F0502020204030204" pitchFamily="34" charset="0"/>
              </a:rPr>
              <a:t> BoatUS  provides a FREE TWPD approved boater safety course online at </a:t>
            </a:r>
            <a:r>
              <a:rPr lang="en-US" altLang="en-US" sz="1400" u="sng" dirty="0">
                <a:latin typeface="Calibri" panose="020F0502020204030204" pitchFamily="34" charset="0"/>
                <a:cs typeface="Calibri" panose="020F0502020204030204" pitchFamily="34" charset="0"/>
                <a:hlinkClick r:id="rId4"/>
              </a:rPr>
              <a:t>http://www.boatus.org/texas/</a:t>
            </a:r>
            <a:endParaRPr lang="en-US" altLang="en-US" sz="1400" u="sng" dirty="0">
              <a:latin typeface="Calibri" panose="020F0502020204030204" pitchFamily="34" charset="0"/>
              <a:cs typeface="Calibri" panose="020F0502020204030204" pitchFamily="34" charset="0"/>
            </a:endParaRPr>
          </a:p>
          <a:p>
            <a:pPr eaLnBrk="1" hangingPunct="1">
              <a:lnSpc>
                <a:spcPct val="107000"/>
              </a:lnSpc>
              <a:defRPr/>
            </a:pPr>
            <a:endParaRPr lang="en-US" altLang="en-US" sz="1400" u="sng" dirty="0">
              <a:latin typeface="Calibri" panose="020F0502020204030204" pitchFamily="34" charset="0"/>
              <a:cs typeface="Calibri" panose="020F0502020204030204" pitchFamily="34" charset="0"/>
            </a:endParaRPr>
          </a:p>
        </p:txBody>
      </p:sp>
      <p:pic>
        <p:nvPicPr>
          <p:cNvPr id="8195" name="Picture 4">
            <a:extLst>
              <a:ext uri="{FF2B5EF4-FFF2-40B4-BE49-F238E27FC236}">
                <a16:creationId xmlns:a16="http://schemas.microsoft.com/office/drawing/2014/main" id="{E35E971D-AE29-18B8-061D-EECFA87BB8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9863" y="76200"/>
            <a:ext cx="10429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4C9F9D95-0373-55C5-9050-409E668A75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913" y="6156325"/>
            <a:ext cx="49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4843AF28-EAD2-FB11-74CB-D686503222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6288" y="6180138"/>
            <a:ext cx="13620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a:extLst>
              <a:ext uri="{FF2B5EF4-FFF2-40B4-BE49-F238E27FC236}">
                <a16:creationId xmlns:a16="http://schemas.microsoft.com/office/drawing/2014/main" id="{3D75C4E2-BBD7-1453-1299-EA8ABA6094B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6167438"/>
            <a:ext cx="13858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a:extLst>
              <a:ext uri="{FF2B5EF4-FFF2-40B4-BE49-F238E27FC236}">
                <a16:creationId xmlns:a16="http://schemas.microsoft.com/office/drawing/2014/main" id="{454A7D0B-C297-A843-D9F3-C104824A766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05413" y="6203950"/>
            <a:ext cx="9191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1D57D36-6131-DF19-C0F2-3619971C433D}"/>
              </a:ext>
            </a:extLst>
          </p:cNvPr>
          <p:cNvSpPr>
            <a:spLocks noGrp="1" noChangeArrowheads="1"/>
          </p:cNvSpPr>
          <p:nvPr>
            <p:ph type="title"/>
          </p:nvPr>
        </p:nvSpPr>
        <p:spPr/>
        <p:txBody>
          <a:bodyPr/>
          <a:lstStyle/>
          <a:p>
            <a:r>
              <a:rPr lang="en-US" altLang="en-US" b="1">
                <a:solidFill>
                  <a:srgbClr val="0070C0"/>
                </a:solidFill>
                <a:latin typeface="Calibri" panose="020F0502020204030204" pitchFamily="34" charset="0"/>
                <a:cs typeface="Calibri" panose="020F0502020204030204" pitchFamily="34" charset="0"/>
              </a:rPr>
              <a:t>Key Takeaways</a:t>
            </a:r>
          </a:p>
        </p:txBody>
      </p:sp>
      <p:sp>
        <p:nvSpPr>
          <p:cNvPr id="3" name="Content Placeholder 2">
            <a:extLst>
              <a:ext uri="{FF2B5EF4-FFF2-40B4-BE49-F238E27FC236}">
                <a16:creationId xmlns:a16="http://schemas.microsoft.com/office/drawing/2014/main" id="{B2D50EB9-2E64-CE69-2747-294C5F6480CA}"/>
              </a:ext>
            </a:extLst>
          </p:cNvPr>
          <p:cNvSpPr>
            <a:spLocks noGrp="1"/>
          </p:cNvSpPr>
          <p:nvPr>
            <p:ph idx="1"/>
          </p:nvPr>
        </p:nvSpPr>
        <p:spPr/>
        <p:txBody>
          <a:bodyPr/>
          <a:lstStyle/>
          <a:p>
            <a:pPr>
              <a:defRPr/>
            </a:pPr>
            <a:endParaRPr lang="en-US" sz="1600" dirty="0">
              <a:latin typeface="Calibri" panose="020F0502020204030204" pitchFamily="34" charset="0"/>
              <a:cs typeface="Calibri" panose="020F0502020204030204" pitchFamily="34" charset="0"/>
            </a:endParaRPr>
          </a:p>
          <a:p>
            <a:pPr>
              <a:defRPr/>
            </a:pPr>
            <a:r>
              <a:rPr lang="en-US" sz="1600" dirty="0">
                <a:latin typeface="Calibri" panose="020F0502020204030204" pitchFamily="34" charset="0"/>
                <a:cs typeface="Calibri" panose="020F0502020204030204" pitchFamily="34" charset="0"/>
              </a:rPr>
              <a:t>Register with THSBA - $60.00 by </a:t>
            </a:r>
            <a:r>
              <a:rPr lang="en-US" sz="1600" u="sng" dirty="0">
                <a:latin typeface="Calibri" panose="020F0502020204030204" pitchFamily="34" charset="0"/>
                <a:cs typeface="Calibri" panose="020F0502020204030204" pitchFamily="34" charset="0"/>
              </a:rPr>
              <a:t>Sept 1</a:t>
            </a:r>
            <a:r>
              <a:rPr lang="en-US" sz="1600" dirty="0">
                <a:latin typeface="Calibri" panose="020F0502020204030204" pitchFamily="34" charset="0"/>
                <a:cs typeface="Calibri" panose="020F0502020204030204" pitchFamily="34" charset="0"/>
              </a:rPr>
              <a:t>– will finish State Championship then open back up</a:t>
            </a:r>
          </a:p>
          <a:p>
            <a:pPr>
              <a:defRPr/>
            </a:pPr>
            <a:r>
              <a:rPr lang="en-US" sz="1600" dirty="0">
                <a:latin typeface="Calibri" panose="020F0502020204030204" pitchFamily="34" charset="0"/>
                <a:cs typeface="Calibri" panose="020F0502020204030204" pitchFamily="34" charset="0"/>
              </a:rPr>
              <a:t>Register with TWHSBFT $150.00 - Registration will open over the summer - emails</a:t>
            </a:r>
          </a:p>
          <a:p>
            <a:pPr>
              <a:defRPr/>
            </a:pPr>
            <a:r>
              <a:rPr lang="en-US" altLang="en-US" sz="1600" u="sng" dirty="0">
                <a:latin typeface="Calibri" panose="020F0502020204030204" pitchFamily="34" charset="0"/>
                <a:cs typeface="Calibri" panose="020F0502020204030204" pitchFamily="34" charset="0"/>
              </a:rPr>
              <a:t>Anglers complete your </a:t>
            </a:r>
            <a:r>
              <a:rPr lang="en-US" altLang="en-US" sz="1600" u="sng" dirty="0" err="1">
                <a:latin typeface="Calibri" panose="020F0502020204030204" pitchFamily="34" charset="0"/>
                <a:cs typeface="Calibri" panose="020F0502020204030204" pitchFamily="34" charset="0"/>
              </a:rPr>
              <a:t>BoatUS</a:t>
            </a:r>
            <a:r>
              <a:rPr lang="en-US" altLang="en-US" sz="1600" u="sng" dirty="0">
                <a:latin typeface="Calibri" panose="020F0502020204030204" pitchFamily="34" charset="0"/>
                <a:cs typeface="Calibri" panose="020F0502020204030204" pitchFamily="34" charset="0"/>
              </a:rPr>
              <a:t>  provides a FREE TWPD approved boater safety course online at </a:t>
            </a:r>
            <a:r>
              <a:rPr lang="en-US" altLang="en-US" sz="1600" u="sng" dirty="0">
                <a:latin typeface="Calibri" panose="020F0502020204030204" pitchFamily="34" charset="0"/>
                <a:cs typeface="Calibri" panose="020F0502020204030204" pitchFamily="34" charset="0"/>
                <a:hlinkClick r:id="rId2"/>
              </a:rPr>
              <a:t>http://www.boatus.org/texas/</a:t>
            </a:r>
            <a:r>
              <a:rPr lang="en-US" altLang="en-US" sz="1600" u="sng"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 good to complete now</a:t>
            </a:r>
          </a:p>
          <a:p>
            <a:pPr>
              <a:defRPr/>
            </a:pPr>
            <a:r>
              <a:rPr lang="en-US" sz="1600" dirty="0">
                <a:latin typeface="Calibri" panose="020F0502020204030204" pitchFamily="34" charset="0"/>
                <a:cs typeface="Calibri" panose="020F0502020204030204" pitchFamily="34" charset="0"/>
              </a:rPr>
              <a:t>Order your team jersey - $75.00 (optional hoodie for an additional $75.00) </a:t>
            </a:r>
          </a:p>
          <a:p>
            <a:pPr>
              <a:defRPr/>
            </a:pPr>
            <a:r>
              <a:rPr lang="en-US" sz="1600" dirty="0">
                <a:latin typeface="Calibri" panose="020F0502020204030204" pitchFamily="34" charset="0"/>
                <a:cs typeface="Calibri" panose="020F0502020204030204" pitchFamily="34" charset="0"/>
              </a:rPr>
              <a:t>Complete your CISD participation physical before the first tournament</a:t>
            </a:r>
          </a:p>
          <a:p>
            <a:pPr>
              <a:defRPr/>
            </a:pPr>
            <a:r>
              <a:rPr lang="en-US" sz="1600" dirty="0">
                <a:latin typeface="Calibri" panose="020F0502020204030204" pitchFamily="34" charset="0"/>
                <a:cs typeface="Calibri" panose="020F0502020204030204" pitchFamily="34" charset="0"/>
              </a:rPr>
              <a:t>Complete your Individual &amp; Boat Captain Release Forms - </a:t>
            </a:r>
            <a:r>
              <a:rPr lang="en-US" sz="1600" dirty="0">
                <a:solidFill>
                  <a:srgbClr val="FF0000"/>
                </a:solidFill>
                <a:latin typeface="Calibri" panose="020F0502020204030204" pitchFamily="34" charset="0"/>
                <a:cs typeface="Calibri" panose="020F0502020204030204" pitchFamily="34" charset="0"/>
              </a:rPr>
              <a:t>Completed on THSBA app</a:t>
            </a:r>
          </a:p>
          <a:p>
            <a:pPr>
              <a:defRPr/>
            </a:pPr>
            <a:r>
              <a:rPr lang="en-US" sz="1600" dirty="0">
                <a:latin typeface="Calibri" panose="020F0502020204030204" pitchFamily="34" charset="0"/>
                <a:cs typeface="Calibri" panose="020F0502020204030204" pitchFamily="34" charset="0"/>
              </a:rPr>
              <a:t>Ensure your Boat Captain completes their CISD Background Check – included in registration</a:t>
            </a:r>
          </a:p>
          <a:p>
            <a:pPr>
              <a:defRPr/>
            </a:pPr>
            <a:r>
              <a:rPr lang="en-US" sz="1600" dirty="0">
                <a:latin typeface="Calibri" panose="020F0502020204030204" pitchFamily="34" charset="0"/>
                <a:cs typeface="Calibri" panose="020F0502020204030204" pitchFamily="34" charset="0"/>
              </a:rPr>
              <a:t>For anglers with boats, ensure you have your insurance updated with a </a:t>
            </a:r>
            <a:r>
              <a:rPr lang="en-US" sz="1600" dirty="0">
                <a:highlight>
                  <a:srgbClr val="FFFF00"/>
                </a:highlight>
                <a:latin typeface="Calibri" panose="020F0502020204030204" pitchFamily="34" charset="0"/>
                <a:cs typeface="Calibri" panose="020F0502020204030204" pitchFamily="34" charset="0"/>
              </a:rPr>
              <a:t>minimum of $300,00 in liability</a:t>
            </a:r>
          </a:p>
          <a:p>
            <a:pPr>
              <a:defRPr/>
            </a:pPr>
            <a:r>
              <a:rPr lang="en-US" sz="1600" dirty="0">
                <a:latin typeface="Calibri" panose="020F0502020204030204" pitchFamily="34" charset="0"/>
                <a:cs typeface="Calibri" panose="020F0502020204030204" pitchFamily="34" charset="0"/>
              </a:rPr>
              <a:t>Ensure you have all required items for boat inspection prior to tournament</a:t>
            </a:r>
          </a:p>
          <a:p>
            <a:pPr marL="0" indent="0">
              <a:buFontTx/>
              <a:buNone/>
              <a:defRPr/>
            </a:pPr>
            <a:endParaRPr lang="en-US" sz="1600" dirty="0">
              <a:latin typeface="Calibri" panose="020F0502020204030204" pitchFamily="34" charset="0"/>
              <a:cs typeface="Calibri" panose="020F0502020204030204" pitchFamily="34" charset="0"/>
            </a:endParaRPr>
          </a:p>
          <a:p>
            <a:pPr>
              <a:defRPr/>
            </a:pPr>
            <a:endParaRPr lang="en-US" sz="1600" dirty="0"/>
          </a:p>
          <a:p>
            <a:pPr>
              <a:defRPr/>
            </a:pPr>
            <a:endParaRPr lang="en-US" sz="1600" dirty="0"/>
          </a:p>
          <a:p>
            <a:pPr>
              <a:defRPr/>
            </a:pPr>
            <a:endParaRPr lang="en-US" sz="1600" dirty="0"/>
          </a:p>
          <a:p>
            <a:pPr>
              <a:defRPr/>
            </a:pP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CB245D-B968-0C93-EE06-57FF0E104981}"/>
              </a:ext>
            </a:extLst>
          </p:cNvPr>
          <p:cNvSpPr>
            <a:spLocks noGrp="1" noChangeArrowheads="1"/>
          </p:cNvSpPr>
          <p:nvPr>
            <p:ph type="title"/>
          </p:nvPr>
        </p:nvSpPr>
        <p:spPr/>
        <p:txBody>
          <a:bodyPr/>
          <a:lstStyle/>
          <a:p>
            <a:pPr eaLnBrk="1" hangingPunct="1"/>
            <a:r>
              <a:rPr lang="en-US" altLang="en-US" sz="4000" b="1">
                <a:solidFill>
                  <a:srgbClr val="0070C0"/>
                </a:solidFill>
                <a:latin typeface="Calibri" panose="020F0502020204030204" pitchFamily="34" charset="0"/>
                <a:cs typeface="Calibri" panose="020F0502020204030204" pitchFamily="34" charset="0"/>
              </a:rPr>
              <a:t>Boat/Captain Regulations</a:t>
            </a:r>
          </a:p>
        </p:txBody>
      </p:sp>
      <p:sp>
        <p:nvSpPr>
          <p:cNvPr id="8195" name="Rectangle 3">
            <a:extLst>
              <a:ext uri="{FF2B5EF4-FFF2-40B4-BE49-F238E27FC236}">
                <a16:creationId xmlns:a16="http://schemas.microsoft.com/office/drawing/2014/main" id="{A4DD403E-E3D3-7B44-2DE2-6F9854E48FFA}"/>
              </a:ext>
            </a:extLst>
          </p:cNvPr>
          <p:cNvSpPr>
            <a:spLocks noGrp="1" noChangeArrowheads="1"/>
          </p:cNvSpPr>
          <p:nvPr>
            <p:ph type="body" idx="1"/>
          </p:nvPr>
        </p:nvSpPr>
        <p:spPr>
          <a:xfrm>
            <a:off x="457200" y="990600"/>
            <a:ext cx="8229600" cy="5105400"/>
          </a:xfrm>
        </p:spPr>
        <p:txBody>
          <a:bodyPr/>
          <a:lstStyle/>
          <a:p>
            <a:pPr eaLnBrk="1" hangingPunct="1">
              <a:lnSpc>
                <a:spcPct val="80000"/>
              </a:lnSpc>
              <a:defRPr/>
            </a:pPr>
            <a:endParaRPr lang="en-US" altLang="en-US" sz="1400" dirty="0"/>
          </a:p>
          <a:p>
            <a:pPr eaLnBrk="1" hangingPunct="1">
              <a:lnSpc>
                <a:spcPct val="80000"/>
              </a:lnSpc>
              <a:defRPr/>
            </a:pPr>
            <a:endParaRPr lang="en-US" altLang="en-US" sz="1400" dirty="0"/>
          </a:p>
          <a:p>
            <a:pPr eaLnBrk="1" hangingPunct="1">
              <a:lnSpc>
                <a:spcPct val="80000"/>
              </a:lnSpc>
              <a:defRPr/>
            </a:pPr>
            <a:endParaRPr lang="en-US" altLang="en-US" sz="2000" dirty="0">
              <a:latin typeface="Calibri" panose="020F0502020204030204" pitchFamily="34" charset="0"/>
              <a:cs typeface="Calibri" panose="020F0502020204030204" pitchFamily="34" charset="0"/>
            </a:endParaRPr>
          </a:p>
          <a:p>
            <a:pPr eaLnBrk="1" hangingPunct="1">
              <a:lnSpc>
                <a:spcPct val="80000"/>
              </a:lnSpc>
              <a:defRPr/>
            </a:pPr>
            <a:r>
              <a:rPr lang="en-US" altLang="en-US" sz="2000" dirty="0">
                <a:latin typeface="Calibri" panose="020F0502020204030204" pitchFamily="34" charset="0"/>
                <a:cs typeface="Calibri" panose="020F0502020204030204" pitchFamily="34" charset="0"/>
              </a:rPr>
              <a:t>Must be propeller-driven</a:t>
            </a:r>
          </a:p>
          <a:p>
            <a:pPr eaLnBrk="1" hangingPunct="1">
              <a:lnSpc>
                <a:spcPct val="80000"/>
              </a:lnSpc>
              <a:defRPr/>
            </a:pPr>
            <a:r>
              <a:rPr lang="en-US" altLang="en-US" sz="2000" dirty="0">
                <a:latin typeface="Calibri" panose="020F0502020204030204" pitchFamily="34" charset="0"/>
                <a:cs typeface="Calibri" panose="020F0502020204030204" pitchFamily="34" charset="0"/>
              </a:rPr>
              <a:t>Minimum of 16 feet</a:t>
            </a:r>
          </a:p>
          <a:p>
            <a:pPr eaLnBrk="1" hangingPunct="1">
              <a:lnSpc>
                <a:spcPct val="80000"/>
              </a:lnSpc>
              <a:defRPr/>
            </a:pPr>
            <a:r>
              <a:rPr lang="en-US" altLang="en-US" sz="2000" dirty="0">
                <a:latin typeface="Calibri" panose="020F0502020204030204" pitchFamily="34" charset="0"/>
                <a:cs typeface="Calibri" panose="020F0502020204030204" pitchFamily="34" charset="0"/>
              </a:rPr>
              <a:t>Must have all required U.S. Coast Guard safety equipment</a:t>
            </a:r>
          </a:p>
          <a:p>
            <a:pPr eaLnBrk="1" hangingPunct="1">
              <a:lnSpc>
                <a:spcPct val="80000"/>
              </a:lnSpc>
              <a:defRPr/>
            </a:pPr>
            <a:r>
              <a:rPr lang="en-US" altLang="en-US" sz="2000" dirty="0">
                <a:latin typeface="Calibri" panose="020F0502020204030204" pitchFamily="34" charset="0"/>
                <a:cs typeface="Calibri" panose="020F0502020204030204" pitchFamily="34" charset="0"/>
              </a:rPr>
              <a:t>Maximum speed of tournament day is 60 mph.  Maximum 250 </a:t>
            </a:r>
            <a:r>
              <a:rPr lang="en-US" altLang="en-US" sz="2000" dirty="0" err="1">
                <a:latin typeface="Calibri" panose="020F0502020204030204" pitchFamily="34" charset="0"/>
                <a:cs typeface="Calibri" panose="020F0502020204030204" pitchFamily="34" charset="0"/>
              </a:rPr>
              <a:t>hp</a:t>
            </a:r>
            <a:endParaRPr lang="en-US" altLang="en-US" sz="2000" dirty="0">
              <a:latin typeface="Calibri" panose="020F0502020204030204" pitchFamily="34" charset="0"/>
              <a:cs typeface="Calibri" panose="020F0502020204030204" pitchFamily="34" charset="0"/>
            </a:endParaRPr>
          </a:p>
          <a:p>
            <a:pPr eaLnBrk="1" hangingPunct="1">
              <a:lnSpc>
                <a:spcPct val="80000"/>
              </a:lnSpc>
              <a:defRPr/>
            </a:pPr>
            <a:r>
              <a:rPr lang="en-US" altLang="en-US" sz="2000" dirty="0">
                <a:latin typeface="Calibri" panose="020F0502020204030204" pitchFamily="34" charset="0"/>
                <a:cs typeface="Calibri" panose="020F0502020204030204" pitchFamily="34" charset="0"/>
              </a:rPr>
              <a:t>Must contain a properly aerated live well space to maintain a five limit of bass</a:t>
            </a:r>
          </a:p>
          <a:p>
            <a:pPr eaLnBrk="1" hangingPunct="1">
              <a:lnSpc>
                <a:spcPct val="80000"/>
              </a:lnSpc>
              <a:defRPr/>
            </a:pPr>
            <a:r>
              <a:rPr lang="en-US" altLang="en-US" sz="2000" dirty="0">
                <a:latin typeface="Calibri" panose="020F0502020204030204" pitchFamily="34" charset="0"/>
                <a:cs typeface="Calibri" panose="020F0502020204030204" pitchFamily="34" charset="0"/>
              </a:rPr>
              <a:t>Kill switch and lanyard, navigational Light, throw Cushion, coast Guard rated PFD (Life Jackets) for all on board, fire extinguisher, current TPWD TX numbers, engine Horse Power does not exceed Capacity Plate, and must Carry $300,000 of liability insurance</a:t>
            </a:r>
          </a:p>
          <a:p>
            <a:pPr eaLnBrk="1" hangingPunct="1">
              <a:lnSpc>
                <a:spcPct val="80000"/>
              </a:lnSpc>
              <a:defRPr/>
            </a:pPr>
            <a:r>
              <a:rPr lang="en-US" altLang="en-US" sz="2000" dirty="0">
                <a:latin typeface="Calibri" panose="020F0502020204030204" pitchFamily="34" charset="0"/>
                <a:cs typeface="Calibri" panose="020F0502020204030204" pitchFamily="34" charset="0"/>
              </a:rPr>
              <a:t>Boat captains are the only ones permitted to drive boats for their teams</a:t>
            </a:r>
          </a:p>
          <a:p>
            <a:pPr eaLnBrk="1" hangingPunct="1">
              <a:lnSpc>
                <a:spcPct val="80000"/>
              </a:lnSpc>
              <a:defRPr/>
            </a:pPr>
            <a:r>
              <a:rPr lang="en-US" altLang="en-US" sz="2000" dirty="0">
                <a:latin typeface="Calibri" panose="020F0502020204030204" pitchFamily="34" charset="0"/>
                <a:cs typeface="Calibri" panose="020F0502020204030204" pitchFamily="34" charset="0"/>
              </a:rPr>
              <a:t>Students can help with loading and unloading only if they have a Boaters Safety Certification</a:t>
            </a:r>
          </a:p>
          <a:p>
            <a:pPr eaLnBrk="1" hangingPunct="1">
              <a:lnSpc>
                <a:spcPct val="80000"/>
              </a:lnSpc>
              <a:defRPr/>
            </a:pPr>
            <a:r>
              <a:rPr lang="en-US" altLang="en-US" sz="2000" dirty="0">
                <a:latin typeface="Calibri" panose="020F0502020204030204" pitchFamily="34" charset="0"/>
                <a:cs typeface="Calibri" panose="020F0502020204030204" pitchFamily="34" charset="0"/>
              </a:rPr>
              <a:t>Boat captain must be at least 21 years-old, </a:t>
            </a:r>
            <a:r>
              <a:rPr lang="en-US" altLang="en-US" sz="2000" b="1" u="sng" dirty="0">
                <a:latin typeface="Calibri" panose="020F0502020204030204" pitchFamily="34" charset="0"/>
                <a:cs typeface="Calibri" panose="020F0502020204030204" pitchFamily="34" charset="0"/>
              </a:rPr>
              <a:t>must have background check completed by CISD</a:t>
            </a:r>
          </a:p>
          <a:p>
            <a:pPr eaLnBrk="1" hangingPunct="1">
              <a:lnSpc>
                <a:spcPct val="80000"/>
              </a:lnSpc>
              <a:defRPr/>
            </a:pPr>
            <a:r>
              <a:rPr lang="en-US" altLang="en-US" sz="2000" dirty="0">
                <a:latin typeface="Calibri" panose="020F0502020204030204" pitchFamily="34" charset="0"/>
                <a:cs typeface="Calibri" panose="020F0502020204030204" pitchFamily="34" charset="0"/>
              </a:rPr>
              <a:t>Students may operate the trolling motor</a:t>
            </a:r>
          </a:p>
          <a:p>
            <a:pPr marL="0" indent="0" eaLnBrk="1" hangingPunct="1">
              <a:lnSpc>
                <a:spcPct val="80000"/>
              </a:lnSpc>
              <a:buFontTx/>
              <a:buNone/>
              <a:defRPr/>
            </a:pPr>
            <a:endParaRPr lang="en-US" alt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CC32B0-0C8C-27AF-D913-568763BC0ED3}"/>
              </a:ext>
            </a:extLst>
          </p:cNvPr>
          <p:cNvSpPr>
            <a:spLocks noGrp="1" noChangeArrowheads="1"/>
          </p:cNvSpPr>
          <p:nvPr>
            <p:ph type="title"/>
          </p:nvPr>
        </p:nvSpPr>
        <p:spPr>
          <a:xfrm>
            <a:off x="457200" y="274638"/>
            <a:ext cx="8229600" cy="457200"/>
          </a:xfrm>
        </p:spPr>
        <p:txBody>
          <a:bodyPr/>
          <a:lstStyle/>
          <a:p>
            <a:pPr eaLnBrk="1" hangingPunct="1"/>
            <a:r>
              <a:rPr lang="en-US" altLang="en-US" sz="4000" b="1">
                <a:solidFill>
                  <a:srgbClr val="0070C0"/>
                </a:solidFill>
                <a:latin typeface="Calibri" panose="020F0502020204030204" pitchFamily="34" charset="0"/>
                <a:cs typeface="Calibri" panose="020F0502020204030204" pitchFamily="34" charset="0"/>
              </a:rPr>
              <a:t>Insurance</a:t>
            </a:r>
          </a:p>
        </p:txBody>
      </p:sp>
      <p:sp>
        <p:nvSpPr>
          <p:cNvPr id="10243" name="Rectangle 3">
            <a:extLst>
              <a:ext uri="{FF2B5EF4-FFF2-40B4-BE49-F238E27FC236}">
                <a16:creationId xmlns:a16="http://schemas.microsoft.com/office/drawing/2014/main" id="{A847169B-310C-E9D0-1496-AEB475386297}"/>
              </a:ext>
            </a:extLst>
          </p:cNvPr>
          <p:cNvSpPr>
            <a:spLocks noGrp="1" noChangeArrowheads="1"/>
          </p:cNvSpPr>
          <p:nvPr>
            <p:ph type="body" idx="1"/>
          </p:nvPr>
        </p:nvSpPr>
        <p:spPr>
          <a:xfrm>
            <a:off x="1009650" y="1143000"/>
            <a:ext cx="7124700" cy="5135563"/>
          </a:xfrm>
        </p:spPr>
        <p:txBody>
          <a:bodyPr/>
          <a:lstStyle/>
          <a:p>
            <a:pPr marL="0" indent="0">
              <a:buFontTx/>
              <a:buNone/>
              <a:defRPr/>
            </a:pPr>
            <a:endParaRPr lang="en-US" sz="1600" b="1" dirty="0"/>
          </a:p>
          <a:p>
            <a:pPr marL="0" indent="0">
              <a:buFontTx/>
              <a:buNone/>
              <a:defRPr/>
            </a:pPr>
            <a:r>
              <a:rPr lang="en-US" sz="2000" dirty="0">
                <a:latin typeface="Calibri" panose="020F0502020204030204" pitchFamily="34" charset="0"/>
                <a:cs typeface="Calibri" panose="020F0502020204030204" pitchFamily="34" charset="0"/>
              </a:rPr>
              <a:t>TWHS has team insurance purchased from The Bass Federation (TBF)/Student Angler Federation(SAF) in addition to the insurance provided to anglers and boat captains by THSBA and your private boat and liability insurance.</a:t>
            </a:r>
          </a:p>
          <a:p>
            <a:pPr marL="0" indent="0" algn="ctr">
              <a:buFontTx/>
              <a:buNone/>
              <a:defRPr/>
            </a:pPr>
            <a:endParaRPr lang="en-US" sz="2000" u="sng" dirty="0">
              <a:latin typeface="Calibri" panose="020F0502020204030204" pitchFamily="34" charset="0"/>
              <a:cs typeface="Calibri" panose="020F0502020204030204" pitchFamily="34" charset="0"/>
            </a:endParaRPr>
          </a:p>
          <a:p>
            <a:pPr marL="0" indent="0" algn="ctr">
              <a:buFontTx/>
              <a:buNone/>
              <a:defRPr/>
            </a:pPr>
            <a:r>
              <a:rPr lang="en-US" sz="2000" u="sng" dirty="0">
                <a:latin typeface="Calibri" panose="020F0502020204030204" pitchFamily="34" charset="0"/>
                <a:cs typeface="Calibri" panose="020F0502020204030204" pitchFamily="34" charset="0"/>
              </a:rPr>
              <a:t>SAF Insurance</a:t>
            </a:r>
          </a:p>
          <a:p>
            <a:pPr marL="0" indent="0">
              <a:buFontTx/>
              <a:buNone/>
              <a:defRPr/>
            </a:pPr>
            <a:r>
              <a:rPr lang="en-US" sz="2000" dirty="0">
                <a:latin typeface="Calibri" panose="020F0502020204030204" pitchFamily="34" charset="0"/>
                <a:cs typeface="Calibri" panose="020F0502020204030204" pitchFamily="34" charset="0"/>
              </a:rPr>
              <a:t>Every member and SAF club will have insurance coverage for all official SAF school club events, which includes $1 million of liability coverage, $25,000 Excess Medical Coverage, $1 Million for any allegations of misconduct and $25,000 ‘Amber Alert’ coverage.</a:t>
            </a:r>
          </a:p>
          <a:p>
            <a:pPr eaLnBrk="1" hangingPunct="1">
              <a:defRPr/>
            </a:pPr>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83690</TotalTime>
  <Words>2534</Words>
  <Application>Microsoft Macintosh PowerPoint</Application>
  <PresentationFormat>On-screen Show (4:3)</PresentationFormat>
  <Paragraphs>188</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Symbol</vt:lpstr>
      <vt:lpstr>Default Design</vt:lpstr>
      <vt:lpstr>PowerPoint Presentation</vt:lpstr>
      <vt:lpstr>2020/21/22 Accomplishments</vt:lpstr>
      <vt:lpstr>Back to back Y/Y winning history!</vt:lpstr>
      <vt:lpstr>Team History &amp; Expectations</vt:lpstr>
      <vt:lpstr>Getting involved Texas High School Bass Association - THSBA</vt:lpstr>
      <vt:lpstr>PowerPoint Presentation</vt:lpstr>
      <vt:lpstr>Key Takeaways</vt:lpstr>
      <vt:lpstr>Boat/Captain Regulations</vt:lpstr>
      <vt:lpstr>Insurance</vt:lpstr>
      <vt:lpstr>Team Captains</vt:lpstr>
      <vt:lpstr>THSBA Bayou Division Dates for 2021-22</vt:lpstr>
      <vt:lpstr>Bass Club Board Members</vt:lpstr>
      <vt:lpstr>Volunteer Opportunities</vt:lpstr>
      <vt:lpstr>The Woodlands High School  Bass Fishing Team</vt:lpstr>
      <vt:lpstr>Expectations - Day of Tournament  </vt:lpstr>
      <vt:lpstr>Offshore Team Tips</vt:lpstr>
      <vt:lpstr>Other Offshore Organizations/Trails</vt:lpstr>
      <vt:lpstr>Other Offshore Organizations/Trails</vt:lpstr>
      <vt:lpstr>THSBA Registration</vt:lpstr>
      <vt:lpstr>The Woodlands High School  Bass Fishing Team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aec</dc:creator>
  <cp:lastModifiedBy>Ryan Clarke</cp:lastModifiedBy>
  <cp:revision>101</cp:revision>
  <dcterms:created xsi:type="dcterms:W3CDTF">2017-05-15T16:20:01Z</dcterms:created>
  <dcterms:modified xsi:type="dcterms:W3CDTF">2022-05-19T01:58:48Z</dcterms:modified>
</cp:coreProperties>
</file>